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1"/>
  </p:notesMasterIdLst>
  <p:handoutMasterIdLst>
    <p:handoutMasterId r:id="rId22"/>
  </p:handoutMasterIdLst>
  <p:sldIdLst>
    <p:sldId id="1661" r:id="rId5"/>
    <p:sldId id="2051" r:id="rId6"/>
    <p:sldId id="2142532845" r:id="rId7"/>
    <p:sldId id="2076138212" r:id="rId8"/>
    <p:sldId id="1670" r:id="rId9"/>
    <p:sldId id="2142532846" r:id="rId10"/>
    <p:sldId id="2142532848" r:id="rId11"/>
    <p:sldId id="2076138213" r:id="rId12"/>
    <p:sldId id="2142532849" r:id="rId13"/>
    <p:sldId id="2142532850" r:id="rId14"/>
    <p:sldId id="2142532851" r:id="rId15"/>
    <p:sldId id="2142532856" r:id="rId16"/>
    <p:sldId id="2142532855" r:id="rId17"/>
    <p:sldId id="2142532854" r:id="rId18"/>
    <p:sldId id="2142532853" r:id="rId19"/>
    <p:sldId id="2076138216" r:id="rId2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 options" id="{38B656EC-D568-4EF7-8842-9FA1AE1192C9}">
          <p14:sldIdLst/>
        </p14:section>
        <p14:section name="Content slides" id="{556C2B89-60C5-4AD6-B947-C9DA189F7A3B}">
          <p14:sldIdLst>
            <p14:sldId id="1661"/>
            <p14:sldId id="2051"/>
            <p14:sldId id="2142532845"/>
            <p14:sldId id="2076138212"/>
            <p14:sldId id="1670"/>
            <p14:sldId id="2142532846"/>
            <p14:sldId id="2142532848"/>
            <p14:sldId id="2076138213"/>
            <p14:sldId id="2142532849"/>
            <p14:sldId id="2142532850"/>
            <p14:sldId id="2142532851"/>
            <p14:sldId id="2142532856"/>
            <p14:sldId id="2142532855"/>
            <p14:sldId id="2142532854"/>
            <p14:sldId id="2142532853"/>
            <p14:sldId id="20761382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3A5E"/>
    <a:srgbClr val="666666"/>
    <a:srgbClr val="000000"/>
    <a:srgbClr val="FFFFFF"/>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ADD089-9508-4D22-8525-AF8AAD560867}" v="99" dt="2022-03-22T10:03:59.847"/>
    <p1510:client id="{48E44610-89BE-4341-9184-766017688439}" v="98" dt="2022-03-22T10:28:16.583"/>
    <p1510:client id="{661CD827-62DB-4177-AFAC-AE9D591FE189}" v="70" dt="2022-03-22T10:16:26.121"/>
    <p1510:client id="{6C0447DE-C37C-45C7-A28C-ACAB543E20FF}" v="1" dt="2022-03-22T13:24:28.966"/>
    <p1510:client id="{96017893-3D64-4FDD-8586-16758ECB017D}" v="5" dt="2022-03-22T10:22:20.530"/>
    <p1510:client id="{D791FA88-250F-491F-BB0D-9642DE2D7163}" v="3" dt="2022-03-22T10:05:31.6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17" autoAdjust="0"/>
    <p:restoredTop sz="86438" autoAdjust="0"/>
  </p:normalViewPr>
  <p:slideViewPr>
    <p:cSldViewPr snapToGrid="0">
      <p:cViewPr varScale="1">
        <p:scale>
          <a:sx n="58" d="100"/>
          <a:sy n="58" d="100"/>
        </p:scale>
        <p:origin x="1023" y="33"/>
      </p:cViewPr>
      <p:guideLst/>
    </p:cSldViewPr>
  </p:slideViewPr>
  <p:outlineViewPr>
    <p:cViewPr>
      <p:scale>
        <a:sx n="33" d="100"/>
        <a:sy n="33" d="100"/>
      </p:scale>
      <p:origin x="0" y="-10926"/>
    </p:cViewPr>
  </p:outlineViewPr>
  <p:notesTextViewPr>
    <p:cViewPr>
      <p:scale>
        <a:sx n="125" d="100"/>
        <a:sy n="125" d="100"/>
      </p:scale>
      <p:origin x="0" y="0"/>
    </p:cViewPr>
  </p:notesTextViewPr>
  <p:sorterViewPr>
    <p:cViewPr varScale="1">
      <p:scale>
        <a:sx n="1" d="1"/>
        <a:sy n="1" d="1"/>
      </p:scale>
      <p:origin x="0" y="-1395"/>
    </p:cViewPr>
  </p:sorterViewPr>
  <p:notesViewPr>
    <p:cSldViewPr snapToGrid="0" showGuides="1">
      <p:cViewPr varScale="1">
        <p:scale>
          <a:sx n="83" d="100"/>
          <a:sy n="83" d="100"/>
        </p:scale>
        <p:origin x="2955" y="39"/>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3/22/2022 3:03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3/22/2022 3:03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3/22/2022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3/22/2022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0113668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3/22/2022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78257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Aligned to one of Microsoft’s key educational offerings</a:t>
            </a:r>
          </a:p>
          <a:p>
            <a:pPr lvl="2"/>
            <a:r>
              <a:rPr lang="en-US" sz="1800"/>
              <a:t>Skilling students with our hands-on learning platform</a:t>
            </a:r>
          </a:p>
          <a:p>
            <a:pPr lvl="3"/>
            <a:r>
              <a:rPr lang="en-US" sz="1600"/>
              <a:t>Continued learning for community after engagements</a:t>
            </a:r>
          </a:p>
          <a:p>
            <a:pPr lvl="3"/>
            <a:r>
              <a:rPr lang="en-US" sz="1600"/>
              <a:t>Preparation for certification</a:t>
            </a:r>
          </a:p>
          <a:p>
            <a:pPr lvl="2"/>
            <a:r>
              <a:rPr lang="en-US" sz="1800"/>
              <a:t>Involved in bigger initiatives within Microsoft</a:t>
            </a:r>
          </a:p>
          <a:p>
            <a:pPr lvl="2"/>
            <a:r>
              <a:rPr lang="en-US" sz="1800"/>
              <a:t>Become a closer partner with Microsoft</a:t>
            </a:r>
          </a:p>
          <a:p>
            <a:pPr lvl="3"/>
            <a:r>
              <a:rPr lang="en-US" sz="1600"/>
              <a:t>Provide feedback, feature requests, and report issues with content</a:t>
            </a:r>
          </a:p>
          <a:p>
            <a:pPr lvl="2"/>
            <a:r>
              <a:rPr lang="en-US" sz="1800"/>
              <a:t>Additional Benefits and Platform Extensions</a:t>
            </a:r>
          </a:p>
          <a:p>
            <a:pPr lvl="3"/>
            <a:r>
              <a:rPr lang="en-US" sz="1600"/>
              <a:t>Certification Exam Vouchers</a:t>
            </a:r>
          </a:p>
          <a:p>
            <a:pPr lvl="3"/>
            <a:r>
              <a:rPr lang="en-US" sz="1600"/>
              <a:t>Free Domain Name</a:t>
            </a:r>
          </a:p>
          <a:p>
            <a:pPr lvl="3"/>
            <a:r>
              <a:rPr lang="en-US" sz="1600"/>
              <a:t>Public Profile and Community Events</a:t>
            </a:r>
          </a:p>
          <a:p>
            <a:pPr lvl="3"/>
            <a:r>
              <a:rPr lang="en-US" sz="1600"/>
              <a:t>Program Nominations</a:t>
            </a:r>
          </a:p>
          <a:p>
            <a:r>
              <a:rPr lang="en-US" sz="850" b="1">
                <a:latin typeface="Segoe UI Light"/>
                <a:cs typeface="Segoe UI Light"/>
              </a:rPr>
              <a:t> </a:t>
            </a:r>
            <a:endParaRPr lang="en-US" sz="850">
              <a:latin typeface="Segoe UI Light"/>
              <a:cs typeface="Segoe UI Light"/>
            </a:endParaRPr>
          </a:p>
          <a:p>
            <a:r>
              <a:rPr lang="en-US" sz="85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a:latin typeface="Segoe UI Light"/>
                <a:cs typeface="Segoe UI Light"/>
              </a:rPr>
              <a:t>it’s all up to you.</a:t>
            </a:r>
            <a:endParaRPr lang="en-US" sz="850">
              <a:latin typeface="Segoe UI Light"/>
              <a:cs typeface="Segoe UI Light"/>
            </a:endParaRPr>
          </a:p>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3/22/2022 3:03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666626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latin typeface="Segoe UI"/>
                <a:cs typeface="Segoe UI Semilight"/>
              </a:rPr>
              <a:t>Microsoft Student Ambassador Leagues are diverse communities of like-minded Student Ambassadors and mentors designed to allow you to engage in topics you are passionate about while enabling you to develop skills and share knowledge with your communities.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3/22/2022 3:03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743231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dirty="0">
              <a:latin typeface="+mn-lt"/>
            </a:endParaRPr>
          </a:p>
          <a:p>
            <a:pPr marL="0" indent="0">
              <a:buFont typeface="Arial" panose="020B0604020202020204" pitchFamily="34" charset="0"/>
              <a:buNone/>
            </a:pPr>
            <a:r>
              <a:rPr lang="en-US" dirty="0">
                <a:latin typeface="+mn-lt"/>
              </a:rPr>
              <a:t>Learning Paths:</a:t>
            </a:r>
          </a:p>
          <a:p>
            <a:pPr marL="171450" indent="-171450">
              <a:buFont typeface="Arial" panose="020B0604020202020204" pitchFamily="34" charset="0"/>
              <a:buChar char="•"/>
            </a:pPr>
            <a:r>
              <a:rPr lang="en-US" dirty="0">
                <a:latin typeface="+mn-lt"/>
              </a:rPr>
              <a:t>Required to complete Microsoft Learn learning paths that are relevant to the league topic</a:t>
            </a:r>
          </a:p>
          <a:p>
            <a:pPr marL="171450" indent="-171450">
              <a:buFont typeface="Arial" panose="020B0604020202020204" pitchFamily="34" charset="0"/>
              <a:buChar char="•"/>
            </a:pPr>
            <a:r>
              <a:rPr lang="en-US" dirty="0">
                <a:latin typeface="+mn-lt"/>
              </a:rPr>
              <a:t>Understand which additional Microsoft Learn learning paths and job roles align to the league topic</a:t>
            </a:r>
          </a:p>
          <a:p>
            <a:endParaRPr lang="en-US" dirty="0"/>
          </a:p>
          <a:p>
            <a:r>
              <a:rPr lang="en-US" dirty="0"/>
              <a:t>Workshop Content: </a:t>
            </a:r>
          </a:p>
          <a:p>
            <a:pPr marL="171450" indent="-171450">
              <a:buFont typeface="Arial" panose="020B0604020202020204" pitchFamily="34" charset="0"/>
              <a:buChar char="•"/>
            </a:pPr>
            <a:r>
              <a:rPr lang="en-US" dirty="0">
                <a:latin typeface="+mn-lt"/>
              </a:rPr>
              <a:t>Co-create workshop content, following a standard workshop package, that will be shared out with the entire program for use</a:t>
            </a:r>
          </a:p>
          <a:p>
            <a:pPr marL="171450" indent="-171450">
              <a:buFont typeface="Arial" panose="020B0604020202020204" pitchFamily="34" charset="0"/>
              <a:buChar char="•"/>
            </a:pPr>
            <a:r>
              <a:rPr lang="en-US" dirty="0">
                <a:latin typeface="+mn-lt"/>
              </a:rPr>
              <a:t>Access to league-specific workshop content provided by Microsoft</a:t>
            </a:r>
          </a:p>
          <a:p>
            <a:endParaRPr lang="en-US" dirty="0"/>
          </a:p>
          <a:p>
            <a:r>
              <a:rPr lang="en-US" dirty="0"/>
              <a:t>Challenges: </a:t>
            </a:r>
          </a:p>
          <a:p>
            <a:pPr marL="171450" indent="-171450">
              <a:buFont typeface="Arial" panose="020B0604020202020204" pitchFamily="34" charset="0"/>
              <a:buChar char="•"/>
            </a:pPr>
            <a:r>
              <a:rPr lang="en-US" dirty="0">
                <a:latin typeface="+mn-lt"/>
              </a:rPr>
              <a:t>Collaborate on projects that support the league topic, soliciting feedback and help from mentors</a:t>
            </a:r>
          </a:p>
          <a:p>
            <a:pPr marL="171450" indent="-171450">
              <a:buFont typeface="Arial" panose="020B0604020202020204" pitchFamily="34" charset="0"/>
              <a:buChar char="•"/>
            </a:pPr>
            <a:r>
              <a:rPr lang="en-US" dirty="0">
                <a:latin typeface="+mn-lt"/>
              </a:rPr>
              <a:t>Participate in skills challenges (e.g., Cloud Skills Challenge) against other leagues to continue to skill up</a:t>
            </a:r>
          </a:p>
          <a:p>
            <a:pPr marL="342900" indent="-342900">
              <a:buFont typeface="Arial" panose="020B0604020202020204" pitchFamily="34" charset="0"/>
              <a:buChar char="•"/>
            </a:pPr>
            <a:endParaRPr lang="en-US" dirty="0">
              <a:latin typeface="+mn-lt"/>
            </a:endParaRPr>
          </a:p>
          <a:p>
            <a:endParaRPr lang="en-US" sz="1000" dirty="0">
              <a:latin typeface="+mn-lt"/>
            </a:endParaRPr>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3/22/2022 3:03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43231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3/22/2022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532410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3:03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321245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Power Platform is a unified platform of low-code tools </a:t>
            </a:r>
            <a:r>
              <a:rPr lang="en-US" sz="800" b="0" spc="-5" dirty="0">
                <a:solidFill>
                  <a:srgbClr val="000002"/>
                </a:solidFill>
                <a:cs typeface="Segoe UI Light"/>
              </a:rPr>
              <a:t>that spans Office </a:t>
            </a:r>
            <a:r>
              <a:rPr lang="en-US" sz="800" b="0" dirty="0">
                <a:solidFill>
                  <a:srgbClr val="000002"/>
                </a:solidFill>
                <a:cs typeface="Segoe UI Light"/>
              </a:rPr>
              <a:t>365, </a:t>
            </a:r>
            <a:r>
              <a:rPr lang="en-US" sz="800" b="0" spc="-5" dirty="0">
                <a:solidFill>
                  <a:srgbClr val="000002"/>
                </a:solidFill>
                <a:cs typeface="Segoe UI Light"/>
              </a:rPr>
              <a:t>Azure, </a:t>
            </a:r>
            <a:r>
              <a:rPr lang="en-US" sz="800" b="0" dirty="0">
                <a:solidFill>
                  <a:srgbClr val="000002"/>
                </a:solidFill>
                <a:cs typeface="Segoe UI Light"/>
              </a:rPr>
              <a:t>Dynamics 365, and </a:t>
            </a:r>
            <a:r>
              <a:rPr lang="en-US" sz="800" b="0" spc="-5" dirty="0">
                <a:solidFill>
                  <a:srgbClr val="000002"/>
                </a:solidFill>
                <a:cs typeface="Segoe UI Light"/>
              </a:rPr>
              <a:t>standalone applications that helps you a</a:t>
            </a:r>
            <a:r>
              <a:rPr lang="en-US" sz="800" spc="0" dirty="0"/>
              <a:t>nalyze data, build solutions, automate processes, and create virtual agents to revolutionize and digitize your life.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spc="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dirty="0"/>
              <a:t>The Power Platform is a rapid app development platform that helps citizen developers with limited coding abilities to innovate and build new solutions faster in an environment and user experience that feels like PowerPoint and Excel.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dirty="0"/>
              <a:t>Beyond use by citizen developers, Power Platform is a rapid application development and extensibility framework for professional developers that seamlessly integrates the high-speed capabilities of low-code tools and prebuilt components with no-cliffs extensibility across Azure and other professional development environments.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spc="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dirty="0"/>
              <a:t>Power Platform truly is a transformative solution that brings together all kinds of developers and employees to collaborate and build solutions – whether no code, low code, or code first.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spc="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dirty="0"/>
              <a:t>Let’s dive deeper into each of the four Power Platform products: Power Apps, Power Automate, Power BI, and Power Virtual Agents one by one.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3/22/2022 3:03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31006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3/22/2022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96873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3/22/2022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958519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3/22/2022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323476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3/22/2022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900154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3/22/2022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025273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3/22/2022 3:03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8918676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5" Type="http://schemas.openxmlformats.org/officeDocument/2006/relationships/image" Target="../media/image24.jpg"/><Relationship Id="rId4" Type="http://schemas.openxmlformats.org/officeDocument/2006/relationships/image" Target="../media/image3.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Master" Target="../slideMasters/slideMaster1.xml"/><Relationship Id="rId4" Type="http://schemas.openxmlformats.org/officeDocument/2006/relationships/image" Target="../media/image29.jp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Master" Target="../slideMasters/slideMaster1.xml"/><Relationship Id="rId5" Type="http://schemas.openxmlformats.org/officeDocument/2006/relationships/image" Target="../media/image33.jpg"/><Relationship Id="rId4" Type="http://schemas.openxmlformats.org/officeDocument/2006/relationships/image" Target="../media/image32.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34.jpg"/><Relationship Id="rId5" Type="http://schemas.openxmlformats.org/officeDocument/2006/relationships/image" Target="../media/image24.jpg"/><Relationship Id="rId4" Type="http://schemas.openxmlformats.org/officeDocument/2006/relationships/image" Target="../media/image3.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4" Type="http://schemas.openxmlformats.org/officeDocument/2006/relationships/image" Target="../media/image3.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5" Type="http://schemas.openxmlformats.org/officeDocument/2006/relationships/image" Target="../media/image24.jpg"/><Relationship Id="rId4" Type="http://schemas.openxmlformats.org/officeDocument/2006/relationships/image" Target="../media/image3.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Master" Target="../slideMasters/slideMaster1.xml"/><Relationship Id="rId6" Type="http://schemas.openxmlformats.org/officeDocument/2006/relationships/image" Target="../media/image34.jpg"/><Relationship Id="rId5" Type="http://schemas.openxmlformats.org/officeDocument/2006/relationships/image" Target="../media/image24.jpg"/><Relationship Id="rId4" Type="http://schemas.openxmlformats.org/officeDocument/2006/relationships/image" Target="../media/image3.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4971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5C0DB393-13E0-409B-B93C-BE279ADA518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815081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477872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F3A2FE59-AA3E-4173-8619-1593718F07AC}"/>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99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business meeting.">
            <a:extLst>
              <a:ext uri="{FF2B5EF4-FFF2-40B4-BE49-F238E27FC236}">
                <a16:creationId xmlns:a16="http://schemas.microsoft.com/office/drawing/2014/main" id="{D19C792E-2573-49CC-B157-C590DA08D040}"/>
              </a:ext>
            </a:extLst>
          </p:cNvPr>
          <p:cNvPicPr>
            <a:picLocks noChangeAspect="1"/>
          </p:cNvPicPr>
          <p:nvPr userDrawn="1"/>
        </p:nvPicPr>
        <p:blipFill rotWithShape="1">
          <a:blip r:embed="rId3"/>
          <a:srcRect l="4737" r="28563"/>
          <a:stretch/>
        </p:blipFill>
        <p:spPr bwMode="ltGray">
          <a:xfrm>
            <a:off x="5334000" y="0"/>
            <a:ext cx="6858000" cy="6858000"/>
          </a:xfrm>
          <a:prstGeom prst="rect">
            <a:avLst/>
          </a:prstGeom>
        </p:spPr>
      </p:pic>
    </p:spTree>
    <p:extLst>
      <p:ext uri="{BB962C8B-B14F-4D97-AF65-F5344CB8AC3E}">
        <p14:creationId xmlns:p14="http://schemas.microsoft.com/office/powerpoint/2010/main" val="608611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business meeting.">
            <a:extLst>
              <a:ext uri="{FF2B5EF4-FFF2-40B4-BE49-F238E27FC236}">
                <a16:creationId xmlns:a16="http://schemas.microsoft.com/office/drawing/2014/main" id="{01AA2FDD-58CE-421F-9518-14711D160806}"/>
              </a:ext>
            </a:extLst>
          </p:cNvPr>
          <p:cNvPicPr>
            <a:picLocks noChangeAspect="1"/>
          </p:cNvPicPr>
          <p:nvPr userDrawn="1"/>
        </p:nvPicPr>
        <p:blipFill rotWithShape="1">
          <a:blip r:embed="rId2"/>
          <a:srcRect l="4737" r="28563"/>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B350D882-8C3A-4ED5-9E4F-74BF30BDB9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78643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2220057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1DD876E0-FE9A-41E2-9728-9ADDE8490632}"/>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86240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890966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D468683A-4C33-4AAF-A0F7-234CDFB9383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89973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erial photo of an office building lobby.">
            <a:extLst>
              <a:ext uri="{FF2B5EF4-FFF2-40B4-BE49-F238E27FC236}">
                <a16:creationId xmlns:a16="http://schemas.microsoft.com/office/drawing/2014/main" id="{DBB385A7-F4F0-4EF7-A038-4D6665567E67}"/>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7747141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pic>
        <p:nvPicPr>
          <p:cNvPr id="3" name="MS logo white - EMF" descr="Microsoft logo white text version">
            <a:extLst>
              <a:ext uri="{FF2B5EF4-FFF2-40B4-BE49-F238E27FC236}">
                <a16:creationId xmlns:a16="http://schemas.microsoft.com/office/drawing/2014/main" id="{2B82532B-E41C-4F23-9B3C-9D7EC450F0B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39202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Aerial photo of an office building lobby.">
            <a:extLst>
              <a:ext uri="{FF2B5EF4-FFF2-40B4-BE49-F238E27FC236}">
                <a16:creationId xmlns:a16="http://schemas.microsoft.com/office/drawing/2014/main" id="{DC72D2FC-BF1A-4432-8E47-90A1379A367D}"/>
              </a:ext>
            </a:extLst>
          </p:cNvPr>
          <p:cNvPicPr>
            <a:picLocks noChangeAspect="1"/>
          </p:cNvPicPr>
          <p:nvPr userDrawn="1"/>
        </p:nvPicPr>
        <p:blipFill rotWithShape="1">
          <a:blip r:embed="rId2"/>
          <a:srcRect l="30076" r="3275"/>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14007884-FEA3-41A9-82D8-393D796B3CA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20055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at a table using a computer">
            <a:extLst>
              <a:ext uri="{FF2B5EF4-FFF2-40B4-BE49-F238E27FC236}">
                <a16:creationId xmlns:a16="http://schemas.microsoft.com/office/drawing/2014/main" id="{28CE3E80-06F2-49E9-A322-C9566875684A}"/>
              </a:ext>
            </a:extLst>
          </p:cNvPr>
          <p:cNvPicPr>
            <a:picLocks noChangeAspect="1"/>
          </p:cNvPicPr>
          <p:nvPr userDrawn="1"/>
        </p:nvPicPr>
        <p:blipFill rotWithShape="1">
          <a:blip r:embed="rId3"/>
          <a:srcRect l="19637" r="13713"/>
          <a:stretch/>
        </p:blipFill>
        <p:spPr bwMode="ltGray">
          <a:xfrm>
            <a:off x="5334000" y="0"/>
            <a:ext cx="6858000" cy="6858000"/>
          </a:xfrm>
          <a:prstGeom prst="rect">
            <a:avLst/>
          </a:prstGeom>
        </p:spPr>
      </p:pic>
    </p:spTree>
    <p:extLst>
      <p:ext uri="{BB962C8B-B14F-4D97-AF65-F5344CB8AC3E}">
        <p14:creationId xmlns:p14="http://schemas.microsoft.com/office/powerpoint/2010/main" val="59991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MS logo white - EMF" descr="Microsoft logo white text version">
            <a:extLst>
              <a:ext uri="{FF2B5EF4-FFF2-40B4-BE49-F238E27FC236}">
                <a16:creationId xmlns:a16="http://schemas.microsoft.com/office/drawing/2014/main" id="{BF804006-4B31-4555-80B1-781D44F69C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erson sitting at a table using a computer">
            <a:extLst>
              <a:ext uri="{FF2B5EF4-FFF2-40B4-BE49-F238E27FC236}">
                <a16:creationId xmlns:a16="http://schemas.microsoft.com/office/drawing/2014/main" id="{60F974E6-6E2E-4F99-BF0C-74998B95C58E}"/>
              </a:ext>
            </a:extLst>
          </p:cNvPr>
          <p:cNvPicPr>
            <a:picLocks noChangeAspect="1"/>
          </p:cNvPicPr>
          <p:nvPr userDrawn="1"/>
        </p:nvPicPr>
        <p:blipFill rotWithShape="1">
          <a:blip r:embed="rId3"/>
          <a:srcRect l="19637" r="13713"/>
          <a:stretch/>
        </p:blipFill>
        <p:spPr bwMode="ltGray">
          <a:xfrm>
            <a:off x="5334000" y="0"/>
            <a:ext cx="6858000" cy="6858000"/>
          </a:xfrm>
          <a:prstGeom prst="rect">
            <a:avLst/>
          </a:prstGeom>
        </p:spPr>
      </p:pic>
    </p:spTree>
    <p:extLst>
      <p:ext uri="{BB962C8B-B14F-4D97-AF65-F5344CB8AC3E}">
        <p14:creationId xmlns:p14="http://schemas.microsoft.com/office/powerpoint/2010/main" val="2983851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office workers.">
            <a:extLst>
              <a:ext uri="{FF2B5EF4-FFF2-40B4-BE49-F238E27FC236}">
                <a16:creationId xmlns:a16="http://schemas.microsoft.com/office/drawing/2014/main" id="{06D61AB6-623B-455E-9511-69ADB0A2734F}"/>
              </a:ext>
            </a:extLst>
          </p:cNvPr>
          <p:cNvPicPr>
            <a:picLocks noChangeAspect="1"/>
          </p:cNvPicPr>
          <p:nvPr userDrawn="1"/>
        </p:nvPicPr>
        <p:blipFill rotWithShape="1">
          <a:blip r:embed="rId3"/>
          <a:srcRect l="16278" r="17072"/>
          <a:stretch/>
        </p:blipFill>
        <p:spPr bwMode="ltGray">
          <a:xfrm>
            <a:off x="5334000" y="0"/>
            <a:ext cx="6858000" cy="6858000"/>
          </a:xfrm>
          <a:prstGeom prst="rect">
            <a:avLst/>
          </a:prstGeom>
        </p:spPr>
      </p:pic>
    </p:spTree>
    <p:extLst>
      <p:ext uri="{BB962C8B-B14F-4D97-AF65-F5344CB8AC3E}">
        <p14:creationId xmlns:p14="http://schemas.microsoft.com/office/powerpoint/2010/main" val="1759219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Two office workers.">
            <a:extLst>
              <a:ext uri="{FF2B5EF4-FFF2-40B4-BE49-F238E27FC236}">
                <a16:creationId xmlns:a16="http://schemas.microsoft.com/office/drawing/2014/main" id="{022FCBB5-01B6-4482-B763-E9BFA7B15296}"/>
              </a:ext>
            </a:extLst>
          </p:cNvPr>
          <p:cNvPicPr>
            <a:picLocks noChangeAspect="1"/>
          </p:cNvPicPr>
          <p:nvPr userDrawn="1"/>
        </p:nvPicPr>
        <p:blipFill rotWithShape="1">
          <a:blip r:embed="rId2"/>
          <a:srcRect l="16278" r="17072"/>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4A0C2A14-F12A-4E72-B5F8-94EAB2C998E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0277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15" name="Picture 14" descr="A datacenter aisle with servers.">
            <a:extLst>
              <a:ext uri="{FF2B5EF4-FFF2-40B4-BE49-F238E27FC236}">
                <a16:creationId xmlns:a16="http://schemas.microsoft.com/office/drawing/2014/main" id="{B73A3757-E37C-4C54-813A-A81266968F97}"/>
              </a:ext>
            </a:extLst>
          </p:cNvPr>
          <p:cNvPicPr>
            <a:picLocks noChangeAspect="1"/>
          </p:cNvPicPr>
          <p:nvPr userDrawn="1"/>
        </p:nvPicPr>
        <p:blipFill rotWithShape="1">
          <a:blip r:embed="rId3"/>
          <a:srcRect l="16650" r="16650"/>
          <a:stretch/>
        </p:blipFill>
        <p:spPr bwMode="ltGray">
          <a:xfrm>
            <a:off x="5334000" y="0"/>
            <a:ext cx="6858000" cy="6858000"/>
          </a:xfrm>
          <a:prstGeom prst="rect">
            <a:avLst/>
          </a:prstGeom>
        </p:spPr>
      </p:pic>
    </p:spTree>
    <p:extLst>
      <p:ext uri="{BB962C8B-B14F-4D97-AF65-F5344CB8AC3E}">
        <p14:creationId xmlns:p14="http://schemas.microsoft.com/office/powerpoint/2010/main" val="23725765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datacenter aisle with servers.">
            <a:extLst>
              <a:ext uri="{FF2B5EF4-FFF2-40B4-BE49-F238E27FC236}">
                <a16:creationId xmlns:a16="http://schemas.microsoft.com/office/drawing/2014/main" id="{F7343032-AF5E-4707-A3D1-C7FFC4A7C68C}"/>
              </a:ext>
            </a:extLst>
          </p:cNvPr>
          <p:cNvPicPr>
            <a:picLocks noChangeAspect="1"/>
          </p:cNvPicPr>
          <p:nvPr userDrawn="1"/>
        </p:nvPicPr>
        <p:blipFill rotWithShape="1">
          <a:blip r:embed="rId2"/>
          <a:srcRect l="16650" r="16650"/>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84EF35A4-6D5F-4E65-AF2E-7CBDD92AB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74327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198168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1509DB7F-423B-41C9-9FF4-407F50DF41E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45178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Person working on a computer in a conference room.">
            <a:extLst>
              <a:ext uri="{FF2B5EF4-FFF2-40B4-BE49-F238E27FC236}">
                <a16:creationId xmlns:a16="http://schemas.microsoft.com/office/drawing/2014/main" id="{6C58486D-889E-4D5C-B691-4DC9DE83BBD3}"/>
              </a:ext>
            </a:extLst>
          </p:cNvPr>
          <p:cNvPicPr>
            <a:picLocks noChangeAspect="1"/>
          </p:cNvPicPr>
          <p:nvPr userDrawn="1"/>
        </p:nvPicPr>
        <p:blipFill rotWithShape="1">
          <a:blip r:embed="rId3"/>
          <a:srcRect l="12123" r="26981" b="8631"/>
          <a:stretch/>
        </p:blipFill>
        <p:spPr bwMode="ltGray">
          <a:xfrm>
            <a:off x="5334000" y="0"/>
            <a:ext cx="6858000" cy="6858000"/>
          </a:xfrm>
          <a:prstGeom prst="rect">
            <a:avLst/>
          </a:prstGeom>
        </p:spPr>
      </p:pic>
    </p:spTree>
    <p:extLst>
      <p:ext uri="{BB962C8B-B14F-4D97-AF65-F5344CB8AC3E}">
        <p14:creationId xmlns:p14="http://schemas.microsoft.com/office/powerpoint/2010/main" val="8486454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working in a datacenter.">
            <a:extLst>
              <a:ext uri="{FF2B5EF4-FFF2-40B4-BE49-F238E27FC236}">
                <a16:creationId xmlns:a16="http://schemas.microsoft.com/office/drawing/2014/main" id="{0BD81C20-E72A-44A2-9660-1926D235B32D}"/>
              </a:ext>
            </a:extLst>
          </p:cNvPr>
          <p:cNvPicPr>
            <a:picLocks noChangeAspect="1"/>
          </p:cNvPicPr>
          <p:nvPr userDrawn="1"/>
        </p:nvPicPr>
        <p:blipFill rotWithShape="1">
          <a:blip r:embed="rId3"/>
          <a:srcRect l="33350"/>
          <a:stretch/>
        </p:blipFill>
        <p:spPr bwMode="ltGray">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MS logo white - EMF" descr="Microsoft logo white text version">
            <a:extLst>
              <a:ext uri="{FF2B5EF4-FFF2-40B4-BE49-F238E27FC236}">
                <a16:creationId xmlns:a16="http://schemas.microsoft.com/office/drawing/2014/main" id="{0DC060F5-7472-4BD3-B9E7-8973ABED2D0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Person working on a computer in a conference room.">
            <a:extLst>
              <a:ext uri="{FF2B5EF4-FFF2-40B4-BE49-F238E27FC236}">
                <a16:creationId xmlns:a16="http://schemas.microsoft.com/office/drawing/2014/main" id="{F5273159-28B5-48F9-8340-51A571AF4F76}"/>
              </a:ext>
            </a:extLst>
          </p:cNvPr>
          <p:cNvPicPr>
            <a:picLocks noChangeAspect="1"/>
          </p:cNvPicPr>
          <p:nvPr userDrawn="1"/>
        </p:nvPicPr>
        <p:blipFill rotWithShape="1">
          <a:blip r:embed="rId3"/>
          <a:srcRect l="12123" r="26981" b="8631"/>
          <a:stretch/>
        </p:blipFill>
        <p:spPr bwMode="ltGray">
          <a:xfrm>
            <a:off x="5334000" y="0"/>
            <a:ext cx="6858000" cy="6858000"/>
          </a:xfrm>
          <a:prstGeom prst="rect">
            <a:avLst/>
          </a:prstGeom>
        </p:spPr>
      </p:pic>
    </p:spTree>
    <p:extLst>
      <p:ext uri="{BB962C8B-B14F-4D97-AF65-F5344CB8AC3E}">
        <p14:creationId xmlns:p14="http://schemas.microsoft.com/office/powerpoint/2010/main" val="3103795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89404"/>
            <a:ext cx="9144000" cy="553998"/>
          </a:xfrm>
          <a:noFill/>
        </p:spPr>
        <p:txBody>
          <a:bodyPr lIns="0" tIns="0" rIns="0" bIns="0" anchor="b" anchorCtr="0">
            <a:spAutoFit/>
          </a:bodyPr>
          <a:lstStyle>
            <a:lvl1pPr>
              <a:defRPr sz="3600" spc="-50" baseline="0">
                <a:solidFill>
                  <a:srgbClr val="D59D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9507A9A-676F-49E8-A8B1-EA73BF1EE04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4959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MS logo white - EMF" descr="Microsoft logo white text version">
            <a:extLst>
              <a:ext uri="{FF2B5EF4-FFF2-40B4-BE49-F238E27FC236}">
                <a16:creationId xmlns:a16="http://schemas.microsoft.com/office/drawing/2014/main" id="{006BFE78-6AB7-41D7-BD20-B5E6BB8E31F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person working in a datacenter.">
            <a:extLst>
              <a:ext uri="{FF2B5EF4-FFF2-40B4-BE49-F238E27FC236}">
                <a16:creationId xmlns:a16="http://schemas.microsoft.com/office/drawing/2014/main" id="{EA859781-D432-451F-8A55-321CB404A762}"/>
              </a:ext>
            </a:extLst>
          </p:cNvPr>
          <p:cNvPicPr>
            <a:picLocks noChangeAspect="1"/>
          </p:cNvPicPr>
          <p:nvPr userDrawn="1"/>
        </p:nvPicPr>
        <p:blipFill rotWithShape="1">
          <a:blip r:embed="rId3"/>
          <a:srcRect l="33350"/>
          <a:stretch/>
        </p:blipFill>
        <p:spPr bwMode="ltGray">
          <a:xfrm>
            <a:off x="5334000" y="0"/>
            <a:ext cx="6858000" cy="6858000"/>
          </a:xfrm>
          <a:prstGeom prst="rect">
            <a:avLst/>
          </a:prstGeom>
        </p:spPr>
      </p:pic>
    </p:spTree>
    <p:extLst>
      <p:ext uri="{BB962C8B-B14F-4D97-AF65-F5344CB8AC3E}">
        <p14:creationId xmlns:p14="http://schemas.microsoft.com/office/powerpoint/2010/main" val="1605435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019471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endParaRPr lang="en-US" dirty="0"/>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7028458"/>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group of people having a meeting.">
            <a:extLst>
              <a:ext uri="{FF2B5EF4-FFF2-40B4-BE49-F238E27FC236}">
                <a16:creationId xmlns:a16="http://schemas.microsoft.com/office/drawing/2014/main" id="{199B3FF3-1E2B-43AD-9A46-C6CA7B3C7607}"/>
              </a:ext>
            </a:extLst>
          </p:cNvPr>
          <p:cNvPicPr>
            <a:picLocks noChangeAspect="1"/>
          </p:cNvPicPr>
          <p:nvPr userDrawn="1"/>
        </p:nvPicPr>
        <p:blipFill rotWithShape="1">
          <a:blip r:embed="rId3"/>
          <a:srcRect l="13655" r="19696"/>
          <a:stretch/>
        </p:blipFill>
        <p:spPr bwMode="ltGray">
          <a:xfrm>
            <a:off x="5334000" y="0"/>
            <a:ext cx="6858000" cy="6858000"/>
          </a:xfrm>
          <a:prstGeom prst="rect">
            <a:avLst/>
          </a:prstGeom>
        </p:spPr>
      </p:pic>
    </p:spTree>
    <p:extLst>
      <p:ext uri="{BB962C8B-B14F-4D97-AF65-F5344CB8AC3E}">
        <p14:creationId xmlns:p14="http://schemas.microsoft.com/office/powerpoint/2010/main" val="1537782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A group of people having a meeting.">
            <a:extLst>
              <a:ext uri="{FF2B5EF4-FFF2-40B4-BE49-F238E27FC236}">
                <a16:creationId xmlns:a16="http://schemas.microsoft.com/office/drawing/2014/main" id="{714EFFAE-5FA0-499A-A92A-9857AF51BBF5}"/>
              </a:ext>
            </a:extLst>
          </p:cNvPr>
          <p:cNvPicPr>
            <a:picLocks noChangeAspect="1"/>
          </p:cNvPicPr>
          <p:nvPr userDrawn="1"/>
        </p:nvPicPr>
        <p:blipFill rotWithShape="1">
          <a:blip r:embed="rId2"/>
          <a:srcRect l="13655" r="19696"/>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A80C7F94-6BB8-4981-B6A3-982C1228518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8430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wearing HoloLens.">
            <a:extLst>
              <a:ext uri="{FF2B5EF4-FFF2-40B4-BE49-F238E27FC236}">
                <a16:creationId xmlns:a16="http://schemas.microsoft.com/office/drawing/2014/main" id="{76B957A1-AFF4-46DD-8B05-D2C948FF895C}"/>
              </a:ext>
            </a:extLst>
          </p:cNvPr>
          <p:cNvPicPr>
            <a:picLocks noChangeAspect="1"/>
          </p:cNvPicPr>
          <p:nvPr userDrawn="1"/>
        </p:nvPicPr>
        <p:blipFill rotWithShape="1">
          <a:blip r:embed="rId3"/>
          <a:srcRect l="31838" r="1462"/>
          <a:stretch/>
        </p:blipFill>
        <p:spPr bwMode="ltGray">
          <a:xfrm>
            <a:off x="5334000" y="0"/>
            <a:ext cx="6858000" cy="6858000"/>
          </a:xfrm>
          <a:prstGeom prst="rect">
            <a:avLst/>
          </a:prstGeom>
        </p:spPr>
      </p:pic>
    </p:spTree>
    <p:extLst>
      <p:ext uri="{BB962C8B-B14F-4D97-AF65-F5344CB8AC3E}">
        <p14:creationId xmlns:p14="http://schemas.microsoft.com/office/powerpoint/2010/main" val="3768492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59D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Two people wearing HoloLens.">
            <a:extLst>
              <a:ext uri="{FF2B5EF4-FFF2-40B4-BE49-F238E27FC236}">
                <a16:creationId xmlns:a16="http://schemas.microsoft.com/office/drawing/2014/main" id="{C7A4A7DF-09A5-4F5C-B024-C604518290BA}"/>
              </a:ext>
            </a:extLst>
          </p:cNvPr>
          <p:cNvPicPr>
            <a:picLocks noChangeAspect="1"/>
          </p:cNvPicPr>
          <p:nvPr userDrawn="1"/>
        </p:nvPicPr>
        <p:blipFill rotWithShape="1">
          <a:blip r:embed="rId2"/>
          <a:srcRect l="31838" r="1462"/>
          <a:stretch/>
        </p:blipFill>
        <p:spPr bwMode="ltGray">
          <a:xfrm>
            <a:off x="5334000" y="0"/>
            <a:ext cx="6858000" cy="6858000"/>
          </a:xfrm>
          <a:prstGeom prst="rect">
            <a:avLst/>
          </a:prstGeom>
        </p:spPr>
      </p:pic>
      <p:pic>
        <p:nvPicPr>
          <p:cNvPr id="9" name="MS logo white - EMF" descr="Microsoft logo white text version">
            <a:extLst>
              <a:ext uri="{FF2B5EF4-FFF2-40B4-BE49-F238E27FC236}">
                <a16:creationId xmlns:a16="http://schemas.microsoft.com/office/drawing/2014/main" id="{EC07A20F-A085-4976-A483-008A22853F0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4899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D59D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2686415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5189" r:id="rId1"/>
    <p:sldLayoutId id="2147485190" r:id="rId2"/>
    <p:sldLayoutId id="2147484580" r:id="rId3"/>
    <p:sldLayoutId id="2147484609" r:id="rId4"/>
    <p:sldLayoutId id="2147485166" r:id="rId5"/>
    <p:sldLayoutId id="2147485167" r:id="rId6"/>
    <p:sldLayoutId id="2147485168" r:id="rId7"/>
    <p:sldLayoutId id="2147485169" r:id="rId8"/>
    <p:sldLayoutId id="2147485170" r:id="rId9"/>
    <p:sldLayoutId id="2147485171" r:id="rId10"/>
    <p:sldLayoutId id="2147485172" r:id="rId11"/>
    <p:sldLayoutId id="2147485173" r:id="rId12"/>
    <p:sldLayoutId id="2147485174" r:id="rId13"/>
    <p:sldLayoutId id="2147485175" r:id="rId14"/>
    <p:sldLayoutId id="2147485178" r:id="rId15"/>
    <p:sldLayoutId id="2147485177" r:id="rId16"/>
    <p:sldLayoutId id="2147485179" r:id="rId17"/>
    <p:sldLayoutId id="2147485180" r:id="rId18"/>
    <p:sldLayoutId id="2147485181" r:id="rId19"/>
    <p:sldLayoutId id="2147485182" r:id="rId20"/>
    <p:sldLayoutId id="2147485183" r:id="rId21"/>
    <p:sldLayoutId id="2147485184" r:id="rId22"/>
    <p:sldLayoutId id="2147485185" r:id="rId23"/>
    <p:sldLayoutId id="2147485186" r:id="rId24"/>
    <p:sldLayoutId id="2147485187" r:id="rId25"/>
    <p:sldLayoutId id="2147485188" r:id="rId26"/>
    <p:sldLayoutId id="2147485191" r:id="rId27"/>
    <p:sldLayoutId id="2147485192" r:id="rId28"/>
    <p:sldLayoutId id="2147485193" r:id="rId29"/>
    <p:sldLayoutId id="2147485194" r:id="rId30"/>
    <p:sldLayoutId id="2147484577" r:id="rId31"/>
    <p:sldLayoutId id="2147484610" r:id="rId32"/>
    <p:sldLayoutId id="2147484710" r:id="rId33"/>
    <p:sldLayoutId id="2147484240" r:id="rId34"/>
    <p:sldLayoutId id="2147484910" r:id="rId35"/>
    <p:sldLayoutId id="2147484911" r:id="rId36"/>
    <p:sldLayoutId id="2147485050" r:id="rId37"/>
    <p:sldLayoutId id="2147485165" r:id="rId38"/>
    <p:sldLayoutId id="2147484941" r:id="rId39"/>
    <p:sldLayoutId id="2147484942" r:id="rId40"/>
    <p:sldLayoutId id="2147485162" r:id="rId41"/>
    <p:sldLayoutId id="2147484639" r:id="rId42"/>
    <p:sldLayoutId id="2147484943" r:id="rId43"/>
    <p:sldLayoutId id="2147484603" r:id="rId44"/>
    <p:sldLayoutId id="2147484833" r:id="rId45"/>
    <p:sldLayoutId id="2147484934" r:id="rId46"/>
    <p:sldLayoutId id="2147484834" r:id="rId47"/>
    <p:sldLayoutId id="2147484935" r:id="rId48"/>
    <p:sldLayoutId id="2147484835" r:id="rId49"/>
    <p:sldLayoutId id="2147484922" r:id="rId50"/>
    <p:sldLayoutId id="2147484923" r:id="rId51"/>
    <p:sldLayoutId id="2147484924" r:id="rId52"/>
    <p:sldLayoutId id="2147484839" r:id="rId53"/>
    <p:sldLayoutId id="2147484840"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4944" r:id="rId65"/>
    <p:sldLayoutId id="2147484945" r:id="rId66"/>
    <p:sldLayoutId id="2147485137" r:id="rId67"/>
    <p:sldLayoutId id="2147485138" r:id="rId68"/>
    <p:sldLayoutId id="2147485139" r:id="rId69"/>
    <p:sldLayoutId id="2147485140" r:id="rId70"/>
    <p:sldLayoutId id="2147485141" r:id="rId71"/>
    <p:sldLayoutId id="2147485142" r:id="rId72"/>
    <p:sldLayoutId id="2147484249" r:id="rId73"/>
    <p:sldLayoutId id="2147484640" r:id="rId74"/>
    <p:sldLayoutId id="2147484584" r:id="rId75"/>
    <p:sldLayoutId id="2147484583" r:id="rId76"/>
    <p:sldLayoutId id="2147484671" r:id="rId77"/>
    <p:sldLayoutId id="2147484673" r:id="rId78"/>
    <p:sldLayoutId id="2147484299" r:id="rId79"/>
    <p:sldLayoutId id="2147484263"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8" Type="http://schemas.openxmlformats.org/officeDocument/2006/relationships/hyperlink" Target="https://wearepoweraddicts.com/" TargetMode="External"/><Relationship Id="rId3" Type="http://schemas.openxmlformats.org/officeDocument/2006/relationships/image" Target="../media/image49.png"/><Relationship Id="rId7" Type="http://schemas.openxmlformats.org/officeDocument/2006/relationships/hyperlink" Target="https://aka.ms/pl-900-coursedatasheet" TargetMode="External"/><Relationship Id="rId2" Type="http://schemas.openxmlformats.org/officeDocument/2006/relationships/image" Target="../media/image48.png"/><Relationship Id="rId1" Type="http://schemas.openxmlformats.org/officeDocument/2006/relationships/slideLayout" Target="../slideLayouts/slideLayout33.xml"/><Relationship Id="rId6" Type="http://schemas.openxmlformats.org/officeDocument/2006/relationships/hyperlink" Target="https://docs.microsoft.com/en-us/learn/certifications/power-platform-fundamentals/" TargetMode="External"/><Relationship Id="rId5" Type="http://schemas.openxmlformats.org/officeDocument/2006/relationships/hyperlink" Target="https://docs.microsoft.com/en-us/learn/educator-center/programs/msle/overview" TargetMode="External"/><Relationship Id="rId10" Type="http://schemas.openxmlformats.org/officeDocument/2006/relationships/hyperlink" Target="https://techcommunity.microsoft.com/t5/educator-developer-blog/bg-p/EducatorDeveloperBlog" TargetMode="External"/><Relationship Id="rId4" Type="http://schemas.openxmlformats.org/officeDocument/2006/relationships/hyperlink" Target="http://aka.ms.educenter" TargetMode="External"/><Relationship Id="rId9" Type="http://schemas.openxmlformats.org/officeDocument/2006/relationships/hyperlink" Target="https://techcommunity.microsoft.com/t5/microsoft-365-pnp-blog/bg-p/Microsoft365PnPBlog"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hyperlink" Target="http://studentambassadors.microsoft.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7.xml"/><Relationship Id="rId5" Type="http://schemas.openxmlformats.org/officeDocument/2006/relationships/image" Target="../media/image53.jpeg"/><Relationship Id="rId4" Type="http://schemas.openxmlformats.org/officeDocument/2006/relationships/image" Target="../media/image52.jpe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34.xml"/><Relationship Id="rId5" Type="http://schemas.openxmlformats.org/officeDocument/2006/relationships/image" Target="../media/image53.jpeg"/><Relationship Id="rId4" Type="http://schemas.openxmlformats.org/officeDocument/2006/relationships/image" Target="../media/image52.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png"/><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5.xml"/></Relationships>
</file>

<file path=ppt/slides/_rels/slide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Microsoft Power Platform</a:t>
            </a:r>
          </a:p>
        </p:txBody>
      </p:sp>
      <p:sp>
        <p:nvSpPr>
          <p:cNvPr id="5" name="Text Placeholder 4"/>
          <p:cNvSpPr>
            <a:spLocks noGrp="1"/>
          </p:cNvSpPr>
          <p:nvPr>
            <p:ph type="body" sz="quarter" idx="12"/>
          </p:nvPr>
        </p:nvSpPr>
        <p:spPr>
          <a:xfrm>
            <a:off x="584200" y="3962400"/>
            <a:ext cx="9144000" cy="1354217"/>
          </a:xfrm>
        </p:spPr>
        <p:txBody>
          <a:bodyPr vert="horz" wrap="square" lIns="0" tIns="0" rIns="0" bIns="0" rtlCol="0" anchor="t">
            <a:spAutoFit/>
          </a:bodyPr>
          <a:lstStyle/>
          <a:p>
            <a:r>
              <a:rPr lang="en-US" dirty="0"/>
              <a:t>Someleze Diko</a:t>
            </a:r>
          </a:p>
          <a:p>
            <a:r>
              <a:rPr lang="en-US" dirty="0">
                <a:cs typeface="Segoe UI"/>
              </a:rPr>
              <a:t>Cloud Advocate </a:t>
            </a:r>
            <a:br>
              <a:rPr lang="en-US" dirty="0">
                <a:cs typeface="Segoe UI"/>
              </a:rPr>
            </a:br>
            <a:r>
              <a:rPr lang="en-US" dirty="0">
                <a:cs typeface="Segoe UI"/>
              </a:rPr>
              <a:t>m365/Power Platform and AI</a:t>
            </a:r>
            <a:endParaRPr lang="en-US" dirty="0"/>
          </a:p>
          <a:p>
            <a:r>
              <a:rPr lang="en-US" dirty="0">
                <a:cs typeface="Segoe UI"/>
              </a:rPr>
              <a:t>Microsoft</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 Virtual Agents?</a:t>
            </a:r>
          </a:p>
        </p:txBody>
      </p:sp>
    </p:spTree>
    <p:extLst>
      <p:ext uri="{BB962C8B-B14F-4D97-AF65-F5344CB8AC3E}">
        <p14:creationId xmlns:p14="http://schemas.microsoft.com/office/powerpoint/2010/main" val="39780497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6863124" cy="1415772"/>
          </a:xfrm>
        </p:spPr>
        <p:txBody>
          <a:bodyPr/>
          <a:lstStyle/>
          <a:p>
            <a:r>
              <a:rPr lang="en-US" dirty="0"/>
              <a:t>What is Power Virtual Agents?</a:t>
            </a:r>
            <a:br>
              <a:rPr lang="en-US" dirty="0"/>
            </a:br>
            <a:r>
              <a:rPr lang="en-ZA" sz="2000" dirty="0">
                <a:latin typeface="+mn-lt"/>
              </a:rPr>
              <a:t>AI Infused experiences with the familiarity of Office</a:t>
            </a:r>
            <a:endParaRPr lang="en-US" sz="2000" dirty="0">
              <a:latin typeface="+mn-lt"/>
            </a:endParaRPr>
          </a:p>
        </p:txBody>
      </p:sp>
      <p:sp>
        <p:nvSpPr>
          <p:cNvPr id="6" name="Text Placeholder 5"/>
          <p:cNvSpPr>
            <a:spLocks noGrp="1"/>
          </p:cNvSpPr>
          <p:nvPr>
            <p:ph sz="quarter" idx="10"/>
          </p:nvPr>
        </p:nvSpPr>
        <p:spPr>
          <a:xfrm>
            <a:off x="584200" y="1435100"/>
            <a:ext cx="11018838" cy="1809726"/>
          </a:xfrm>
        </p:spPr>
        <p:txBody>
          <a:bodyPr/>
          <a:lstStyle/>
          <a:p>
            <a:r>
              <a:rPr lang="en-ZA" dirty="0"/>
              <a:t>Create and manage powerful chatbots – without the need for code or AI expertise – with an easy-to-use graphical interface.</a:t>
            </a:r>
          </a:p>
          <a:p>
            <a:r>
              <a:rPr lang="en-ZA" dirty="0"/>
              <a:t>Easily integrate your chatbots with the products and services you use every day.</a:t>
            </a:r>
          </a:p>
        </p:txBody>
      </p:sp>
      <p:sp>
        <p:nvSpPr>
          <p:cNvPr id="13" name="TextBox 12">
            <a:extLst>
              <a:ext uri="{FF2B5EF4-FFF2-40B4-BE49-F238E27FC236}">
                <a16:creationId xmlns:a16="http://schemas.microsoft.com/office/drawing/2014/main" id="{AEBFE83C-59BA-4F60-8A59-24D3691C8BED}"/>
              </a:ext>
            </a:extLst>
          </p:cNvPr>
          <p:cNvSpPr txBox="1"/>
          <p:nvPr/>
        </p:nvSpPr>
        <p:spPr>
          <a:xfrm>
            <a:off x="3380362" y="3125431"/>
            <a:ext cx="6760722" cy="363946"/>
          </a:xfrm>
          <a:prstGeom prst="rect">
            <a:avLst/>
          </a:prstGeom>
          <a:noFill/>
        </p:spPr>
        <p:txBody>
          <a:bodyPr wrap="square">
            <a:spAutoFit/>
          </a:bodyPr>
          <a:lstStyle/>
          <a:p>
            <a:r>
              <a:rPr lang="en-ZA" b="0" i="0" dirty="0">
                <a:solidFill>
                  <a:srgbClr val="000000"/>
                </a:solidFill>
                <a:effectLst/>
                <a:latin typeface="Times New Roman" panose="02020603050405020304" pitchFamily="18" charset="0"/>
              </a:rPr>
              <a:t> </a:t>
            </a:r>
            <a:endParaRPr lang="en-ZA" dirty="0"/>
          </a:p>
        </p:txBody>
      </p:sp>
      <p:sp>
        <p:nvSpPr>
          <p:cNvPr id="15" name="TextBox 14">
            <a:extLst>
              <a:ext uri="{FF2B5EF4-FFF2-40B4-BE49-F238E27FC236}">
                <a16:creationId xmlns:a16="http://schemas.microsoft.com/office/drawing/2014/main" id="{80AE8496-E532-45C5-8B34-938288749CA7}"/>
              </a:ext>
            </a:extLst>
          </p:cNvPr>
          <p:cNvSpPr txBox="1"/>
          <p:nvPr/>
        </p:nvSpPr>
        <p:spPr>
          <a:xfrm>
            <a:off x="3380362" y="3125431"/>
            <a:ext cx="6760722" cy="363946"/>
          </a:xfrm>
          <a:prstGeom prst="rect">
            <a:avLst/>
          </a:prstGeom>
          <a:noFill/>
        </p:spPr>
        <p:txBody>
          <a:bodyPr wrap="square">
            <a:spAutoFit/>
          </a:bodyPr>
          <a:lstStyle/>
          <a:p>
            <a:r>
              <a:rPr lang="en-ZA" b="0" i="0" dirty="0">
                <a:solidFill>
                  <a:srgbClr val="000000"/>
                </a:solidFill>
                <a:effectLst/>
                <a:latin typeface="Times New Roman" panose="02020603050405020304" pitchFamily="18" charset="0"/>
              </a:rPr>
              <a:t> </a:t>
            </a:r>
            <a:endParaRPr lang="en-ZA" dirty="0"/>
          </a:p>
        </p:txBody>
      </p:sp>
    </p:spTree>
    <p:extLst>
      <p:ext uri="{BB962C8B-B14F-4D97-AF65-F5344CB8AC3E}">
        <p14:creationId xmlns:p14="http://schemas.microsoft.com/office/powerpoint/2010/main" val="9018310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D1121-06F4-D246-7B08-C840E0A33C4E}"/>
              </a:ext>
            </a:extLst>
          </p:cNvPr>
          <p:cNvSpPr>
            <a:spLocks noGrp="1"/>
          </p:cNvSpPr>
          <p:nvPr>
            <p:ph type="title"/>
          </p:nvPr>
        </p:nvSpPr>
        <p:spPr/>
        <p:txBody>
          <a:bodyPr/>
          <a:lstStyle/>
          <a:p>
            <a:r>
              <a:rPr lang="en-GB" dirty="0">
                <a:cs typeface="Segoe UI"/>
              </a:rPr>
              <a:t>Resources </a:t>
            </a:r>
            <a:endParaRPr lang="en-GB" dirty="0"/>
          </a:p>
        </p:txBody>
      </p:sp>
      <p:pic>
        <p:nvPicPr>
          <p:cNvPr id="5" name="Picture 5" descr="A picture containing text, sign&#10;&#10;Description automatically generated">
            <a:extLst>
              <a:ext uri="{FF2B5EF4-FFF2-40B4-BE49-F238E27FC236}">
                <a16:creationId xmlns:a16="http://schemas.microsoft.com/office/drawing/2014/main" id="{3E90C7E3-234B-4B99-9C31-2DADF20F0464}"/>
              </a:ext>
            </a:extLst>
          </p:cNvPr>
          <p:cNvPicPr>
            <a:picLocks noChangeAspect="1"/>
          </p:cNvPicPr>
          <p:nvPr/>
        </p:nvPicPr>
        <p:blipFill>
          <a:blip r:embed="rId2"/>
          <a:stretch>
            <a:fillRect/>
          </a:stretch>
        </p:blipFill>
        <p:spPr>
          <a:xfrm>
            <a:off x="9191653" y="658876"/>
            <a:ext cx="2600325" cy="2686050"/>
          </a:xfrm>
          <a:prstGeom prst="rect">
            <a:avLst/>
          </a:prstGeom>
        </p:spPr>
      </p:pic>
      <p:pic>
        <p:nvPicPr>
          <p:cNvPr id="6" name="Picture 6" descr="A picture containing text, sign, blue&#10;&#10;Description automatically generated">
            <a:extLst>
              <a:ext uri="{FF2B5EF4-FFF2-40B4-BE49-F238E27FC236}">
                <a16:creationId xmlns:a16="http://schemas.microsoft.com/office/drawing/2014/main" id="{751312CE-4694-0B83-7956-2ADB2AE3085C}"/>
              </a:ext>
            </a:extLst>
          </p:cNvPr>
          <p:cNvPicPr>
            <a:picLocks noChangeAspect="1"/>
          </p:cNvPicPr>
          <p:nvPr/>
        </p:nvPicPr>
        <p:blipFill>
          <a:blip r:embed="rId3"/>
          <a:stretch>
            <a:fillRect/>
          </a:stretch>
        </p:blipFill>
        <p:spPr>
          <a:xfrm>
            <a:off x="9262127" y="3517478"/>
            <a:ext cx="2600325" cy="2686050"/>
          </a:xfrm>
          <a:prstGeom prst="rect">
            <a:avLst/>
          </a:prstGeom>
        </p:spPr>
      </p:pic>
      <p:sp>
        <p:nvSpPr>
          <p:cNvPr id="8" name="Content Placeholder 7">
            <a:extLst>
              <a:ext uri="{FF2B5EF4-FFF2-40B4-BE49-F238E27FC236}">
                <a16:creationId xmlns:a16="http://schemas.microsoft.com/office/drawing/2014/main" id="{EE2351AD-53C7-93EB-E2AE-093A79830DAF}"/>
              </a:ext>
            </a:extLst>
          </p:cNvPr>
          <p:cNvSpPr>
            <a:spLocks noGrp="1"/>
          </p:cNvSpPr>
          <p:nvPr>
            <p:ph sz="quarter" idx="10"/>
          </p:nvPr>
        </p:nvSpPr>
        <p:spPr>
          <a:xfrm>
            <a:off x="584200" y="1435100"/>
            <a:ext cx="8710815" cy="6574107"/>
          </a:xfrm>
        </p:spPr>
        <p:txBody>
          <a:bodyPr vert="horz" wrap="square" lIns="0" tIns="0" rIns="0" bIns="0" rtlCol="0" anchor="t">
            <a:spAutoFit/>
          </a:bodyPr>
          <a:lstStyle/>
          <a:p>
            <a:r>
              <a:rPr lang="en-GB" dirty="0">
                <a:ea typeface="+mn-lt"/>
                <a:cs typeface="+mn-lt"/>
                <a:hlinkClick r:id="rId4"/>
              </a:rPr>
              <a:t>http://aka.ms/educenter </a:t>
            </a:r>
            <a:r>
              <a:rPr lang="en-GB" dirty="0">
                <a:ea typeface="+mn-lt"/>
                <a:cs typeface="+mn-lt"/>
              </a:rPr>
              <a:t> </a:t>
            </a:r>
          </a:p>
          <a:p>
            <a:r>
              <a:rPr lang="en-GB" dirty="0">
                <a:ea typeface="+mn-lt"/>
                <a:cs typeface="+mn-lt"/>
                <a:hlinkClick r:id="rId5"/>
              </a:rPr>
              <a:t>Microsoft Learn for EducatorsProgram Overview </a:t>
            </a:r>
            <a:endParaRPr lang="en-GB" dirty="0">
              <a:ea typeface="+mn-lt"/>
              <a:cs typeface="+mn-lt"/>
            </a:endParaRPr>
          </a:p>
          <a:p>
            <a:endParaRPr lang="en-GB" dirty="0"/>
          </a:p>
          <a:p>
            <a:pPr marL="0" indent="0">
              <a:buNone/>
            </a:pPr>
            <a:r>
              <a:rPr lang="en-GB" b="1" dirty="0">
                <a:cs typeface="Segoe UI"/>
              </a:rPr>
              <a:t>Microsoft Power Platform Fundamentals</a:t>
            </a:r>
            <a:endParaRPr lang="en-GB" dirty="0">
              <a:cs typeface="Segoe UI"/>
            </a:endParaRPr>
          </a:p>
          <a:p>
            <a:r>
              <a:rPr lang="en-GB" sz="2000" dirty="0">
                <a:ea typeface="+mn-lt"/>
                <a:cs typeface="+mn-lt"/>
              </a:rPr>
              <a:t> Completion of the course prepares students for the </a:t>
            </a:r>
            <a:r>
              <a:rPr lang="en-GB" sz="2000" dirty="0">
                <a:ea typeface="+mn-lt"/>
                <a:cs typeface="+mn-lt"/>
                <a:hlinkClick r:id="rId6"/>
              </a:rPr>
              <a:t>PL-900: Microsoft Power Platform Fundamentals</a:t>
            </a:r>
            <a:r>
              <a:rPr lang="en-GB" sz="2000" dirty="0">
                <a:ea typeface="+mn-lt"/>
                <a:cs typeface="+mn-lt"/>
              </a:rPr>
              <a:t> certification exam.</a:t>
            </a:r>
            <a:endParaRPr lang="en-GB" sz="2000" dirty="0"/>
          </a:p>
          <a:p>
            <a:r>
              <a:rPr lang="en-GB" sz="2000" dirty="0">
                <a:ea typeface="+mn-lt"/>
                <a:cs typeface="+mn-lt"/>
              </a:rPr>
              <a:t>Download the course datasheet </a:t>
            </a:r>
            <a:r>
              <a:rPr lang="en-GB" sz="2000" dirty="0">
                <a:ea typeface="+mn-lt"/>
                <a:cs typeface="+mn-lt"/>
                <a:hlinkClick r:id="rId7"/>
              </a:rPr>
              <a:t>here.</a:t>
            </a:r>
            <a:endParaRPr lang="en-GB" sz="2000" dirty="0"/>
          </a:p>
          <a:p>
            <a:endParaRPr lang="en-GB" sz="2000" dirty="0"/>
          </a:p>
          <a:p>
            <a:pPr marL="0" indent="0">
              <a:buNone/>
            </a:pPr>
            <a:r>
              <a:rPr lang="en-GB" b="1" dirty="0">
                <a:latin typeface="Segoe UI Semibold"/>
                <a:ea typeface="+mn-lt"/>
                <a:cs typeface="Segoe UI"/>
              </a:rPr>
              <a:t>Community </a:t>
            </a:r>
            <a:endParaRPr lang="en-GB" sz="2000" dirty="0">
              <a:ea typeface="+mn-lt"/>
            </a:endParaRPr>
          </a:p>
          <a:p>
            <a:r>
              <a:rPr lang="en-GB" sz="2000" dirty="0">
                <a:ea typeface="+mn-lt"/>
                <a:cs typeface="+mn-lt"/>
                <a:hlinkClick r:id="rId8"/>
              </a:rPr>
              <a:t>PowerAddicts – Power platform community (wearepoweraddicts.com)</a:t>
            </a:r>
            <a:endParaRPr lang="en-GB" sz="2000" dirty="0"/>
          </a:p>
          <a:p>
            <a:r>
              <a:rPr lang="en-GB" sz="2000" dirty="0">
                <a:ea typeface="+mn-lt"/>
                <a:cs typeface="+mn-lt"/>
                <a:hlinkClick r:id="rId9"/>
              </a:rPr>
              <a:t>Microsoft 365 PnP Blog - Microsoft Tech Community</a:t>
            </a:r>
            <a:endParaRPr lang="en-GB" sz="2000" dirty="0">
              <a:ea typeface="+mn-lt"/>
              <a:cs typeface="+mn-lt"/>
            </a:endParaRPr>
          </a:p>
          <a:p>
            <a:r>
              <a:rPr lang="en-US" sz="2000" dirty="0">
                <a:hlinkClick r:id="rId10"/>
              </a:rPr>
              <a:t>Educator Developer Blog - Microsoft Tech Community</a:t>
            </a:r>
            <a:endParaRPr lang="en-GB" sz="2000" dirty="0"/>
          </a:p>
          <a:p>
            <a:endParaRPr lang="en-GB" dirty="0"/>
          </a:p>
          <a:p>
            <a:pPr marL="0" indent="0">
              <a:buNone/>
            </a:pPr>
            <a:endParaRPr lang="en-GB" dirty="0"/>
          </a:p>
          <a:p>
            <a:pPr marL="0" indent="0">
              <a:buNone/>
            </a:pPr>
            <a:endParaRPr lang="en-GB" dirty="0"/>
          </a:p>
        </p:txBody>
      </p:sp>
    </p:spTree>
    <p:extLst>
      <p:ext uri="{BB962C8B-B14F-4D97-AF65-F5344CB8AC3E}">
        <p14:creationId xmlns:p14="http://schemas.microsoft.com/office/powerpoint/2010/main" val="32181211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Microsoft Learn Student Ambassadors</a:t>
            </a:r>
          </a:p>
        </p:txBody>
      </p:sp>
      <p:sp>
        <p:nvSpPr>
          <p:cNvPr id="6" name="Text Placeholder 5"/>
          <p:cNvSpPr>
            <a:spLocks noGrp="1"/>
          </p:cNvSpPr>
          <p:nvPr>
            <p:ph type="body" sz="quarter" idx="10"/>
          </p:nvPr>
        </p:nvSpPr>
        <p:spPr>
          <a:xfrm>
            <a:off x="327420" y="1642483"/>
            <a:ext cx="11018520" cy="4635115"/>
          </a:xfrm>
        </p:spPr>
        <p:txBody>
          <a:bodyPr vert="horz" wrap="square" lIns="0" tIns="0" rIns="0" bIns="0" rtlCol="0" anchor="t">
            <a:spAutoFit/>
          </a:bodyPr>
          <a:lstStyle/>
          <a:p>
            <a:pPr lvl="1"/>
            <a:r>
              <a:rPr lang="en-US" sz="2400" b="1"/>
              <a:t>Finding your community </a:t>
            </a:r>
            <a:r>
              <a:rPr lang="en-US" sz="2400"/>
              <a:t>is more important than ever as classes, events, and even social activities take place virtually. </a:t>
            </a:r>
            <a:r>
              <a:rPr lang="en-US" sz="2400" b="1"/>
              <a:t>Amplify your impact </a:t>
            </a:r>
            <a:r>
              <a:rPr lang="en-US" sz="2400"/>
              <a:t>as a passionate student leader and bring together like-minded peers to </a:t>
            </a:r>
            <a:r>
              <a:rPr lang="en-US" sz="2400" b="1"/>
              <a:t>build vibrant digital communities </a:t>
            </a:r>
            <a:r>
              <a:rPr lang="en-US" sz="2400"/>
              <a:t>across the globe, learn new skills, and solve real-world problems. </a:t>
            </a:r>
            <a:endParaRPr lang="en-US" sz="2400" b="1">
              <a:cs typeface="Segoe UI"/>
            </a:endParaRPr>
          </a:p>
          <a:p>
            <a:pPr lvl="1"/>
            <a:endParaRPr lang="en-US"/>
          </a:p>
          <a:p>
            <a:pPr marL="742950" lvl="2" indent="-285750">
              <a:buFont typeface="Arial" panose="020B0604020202020204" pitchFamily="34" charset="0"/>
              <a:buChar char="•"/>
            </a:pPr>
            <a:r>
              <a:rPr lang="en-US" sz="1800"/>
              <a:t>Connect with other students who share your passion in focused Leagues and use tech to solve real-world challenges together</a:t>
            </a:r>
          </a:p>
          <a:p>
            <a:pPr marL="742950" lvl="2" indent="-285750">
              <a:buFont typeface="Arial" panose="020B0604020202020204" pitchFamily="34" charset="0"/>
              <a:buChar char="•"/>
            </a:pPr>
            <a:r>
              <a:rPr lang="en-US" sz="1800"/>
              <a:t>Kick-start your career with training and certifications, support for virtual events, and unique access to experts and mentors</a:t>
            </a:r>
          </a:p>
          <a:p>
            <a:pPr marL="742950" lvl="2" indent="-285750">
              <a:buFont typeface="Arial" panose="020B0604020202020204" pitchFamily="34" charset="0"/>
              <a:buChar char="•"/>
            </a:pPr>
            <a:r>
              <a:rPr lang="en-US" sz="1800"/>
              <a:t>Host digital events, offer guidance to other students, and earn recognition that separates your résumé from the pack</a:t>
            </a:r>
          </a:p>
          <a:p>
            <a:pPr lvl="2"/>
            <a:endParaRPr lang="en-US"/>
          </a:p>
          <a:p>
            <a:pPr lvl="2"/>
            <a:r>
              <a:rPr lang="en-US" sz="1800" b="1"/>
              <a:t>Applications are open year-round and selected students are onboarded quarterly!</a:t>
            </a:r>
          </a:p>
          <a:p>
            <a:pPr lvl="2"/>
            <a:r>
              <a:rPr lang="en-US" sz="1800"/>
              <a:t>			</a:t>
            </a:r>
          </a:p>
        </p:txBody>
      </p:sp>
      <p:pic>
        <p:nvPicPr>
          <p:cNvPr id="7" name="Picture 6" descr="A close up of a sign&#10;&#10;Description automatically generated">
            <a:extLst>
              <a:ext uri="{FF2B5EF4-FFF2-40B4-BE49-F238E27FC236}">
                <a16:creationId xmlns:a16="http://schemas.microsoft.com/office/drawing/2014/main" id="{070A81AD-28BE-4CAD-985A-D16D13C2317D}"/>
              </a:ext>
            </a:extLst>
          </p:cNvPr>
          <p:cNvPicPr>
            <a:picLocks noChangeAspect="1"/>
          </p:cNvPicPr>
          <p:nvPr/>
        </p:nvPicPr>
        <p:blipFill>
          <a:blip r:embed="rId3"/>
          <a:stretch>
            <a:fillRect/>
          </a:stretch>
        </p:blipFill>
        <p:spPr>
          <a:xfrm>
            <a:off x="10529455" y="177794"/>
            <a:ext cx="1489284" cy="1331262"/>
          </a:xfrm>
          <a:prstGeom prst="rect">
            <a:avLst/>
          </a:prstGeom>
        </p:spPr>
      </p:pic>
      <p:sp>
        <p:nvSpPr>
          <p:cNvPr id="3" name="TextBox 2">
            <a:extLst>
              <a:ext uri="{FF2B5EF4-FFF2-40B4-BE49-F238E27FC236}">
                <a16:creationId xmlns:a16="http://schemas.microsoft.com/office/drawing/2014/main" id="{A88DB639-8A27-4B59-8B97-51FD6D044F9D}"/>
              </a:ext>
            </a:extLst>
          </p:cNvPr>
          <p:cNvSpPr txBox="1"/>
          <p:nvPr/>
        </p:nvSpPr>
        <p:spPr>
          <a:xfrm>
            <a:off x="2955636" y="6345383"/>
            <a:ext cx="6280727" cy="307777"/>
          </a:xfrm>
          <a:prstGeom prst="rect">
            <a:avLst/>
          </a:prstGeom>
          <a:noFill/>
        </p:spPr>
        <p:txBody>
          <a:bodyPr wrap="square" lIns="0" tIns="0" rIns="0" bIns="0" rtlCol="0">
            <a:spAutoFit/>
          </a:bodyPr>
          <a:lstStyle/>
          <a:p>
            <a:r>
              <a:rPr lang="en-US" sz="2000">
                <a:hlinkClick r:id="rId4"/>
              </a:rPr>
              <a:t>StudentAmbassadors.com</a:t>
            </a:r>
            <a:r>
              <a:rPr lang="en-US" sz="2000">
                <a:gradFill>
                  <a:gsLst>
                    <a:gs pos="2917">
                      <a:schemeClr val="tx1"/>
                    </a:gs>
                    <a:gs pos="30000">
                      <a:schemeClr val="tx1"/>
                    </a:gs>
                  </a:gsLst>
                  <a:lin ang="5400000" scaled="0"/>
                </a:gradFill>
              </a:rPr>
              <a:t> </a:t>
            </a:r>
            <a:r>
              <a:rPr lang="en-US" sz="2000"/>
              <a:t>| #MSFTStudentAmbassadors</a:t>
            </a:r>
            <a:endParaRPr lang="en-US"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8995899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idx="4294967295"/>
          </p:nvPr>
        </p:nvSpPr>
        <p:spPr>
          <a:xfrm>
            <a:off x="1174750" y="457200"/>
            <a:ext cx="11017250" cy="554038"/>
          </a:xfrm>
        </p:spPr>
        <p:txBody>
          <a:bodyPr/>
          <a:lstStyle/>
          <a:p>
            <a:r>
              <a:rPr lang="en-US" dirty="0"/>
              <a:t>Ambassador League experience</a:t>
            </a:r>
          </a:p>
        </p:txBody>
      </p:sp>
      <p:grpSp>
        <p:nvGrpSpPr>
          <p:cNvPr id="13" name="Group 12">
            <a:extLst>
              <a:ext uri="{FF2B5EF4-FFF2-40B4-BE49-F238E27FC236}">
                <a16:creationId xmlns:a16="http://schemas.microsoft.com/office/drawing/2014/main" id="{D24C9DA6-FE11-42A0-AB2C-B985C6757319}"/>
              </a:ext>
            </a:extLst>
          </p:cNvPr>
          <p:cNvGrpSpPr/>
          <p:nvPr/>
        </p:nvGrpSpPr>
        <p:grpSpPr>
          <a:xfrm>
            <a:off x="7925124" y="1169713"/>
            <a:ext cx="3145536" cy="5689242"/>
            <a:chOff x="7925124" y="1847349"/>
            <a:chExt cx="3145536" cy="5689242"/>
          </a:xfrm>
        </p:grpSpPr>
        <p:sp>
          <p:nvSpPr>
            <p:cNvPr id="14" name="TextBox 13">
              <a:extLst>
                <a:ext uri="{FF2B5EF4-FFF2-40B4-BE49-F238E27FC236}">
                  <a16:creationId xmlns:a16="http://schemas.microsoft.com/office/drawing/2014/main" id="{8FF03FB1-F3B5-4E41-938B-8E2EEE7E3FAE}"/>
                </a:ext>
              </a:extLst>
            </p:cNvPr>
            <p:cNvSpPr txBox="1"/>
            <p:nvPr/>
          </p:nvSpPr>
          <p:spPr>
            <a:xfrm>
              <a:off x="7925124" y="4363415"/>
              <a:ext cx="3145536" cy="3173176"/>
            </a:xfrm>
            <a:prstGeom prst="rect">
              <a:avLst/>
            </a:prstGeom>
            <a:noFill/>
          </p:spPr>
          <p:txBody>
            <a:bodyPr wrap="square" lIns="0" tIns="64008" rIns="0" bIns="0" rtlCol="0">
              <a:spAutoFit/>
            </a:bodyPr>
            <a:lstStyle/>
            <a:p>
              <a:pPr marL="0" marR="0" lvl="0" indent="0" algn="ctr" defTabSz="75281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Collaborate on Projects</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Segoe UI" panose="020B0502040204020203" pitchFamily="34" charset="0"/>
                </a:rPr>
                <a:t>Work on projects that support the league topic, soliciting feedback and help from mentors</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a:ln>
                    <a:noFill/>
                  </a:ln>
                  <a:effectLst/>
                  <a:uLnTx/>
                  <a:uFillTx/>
                  <a:latin typeface="Segoe UI"/>
                  <a:ea typeface="+mn-ea"/>
                  <a:cs typeface="Segoe UI" panose="020B0502040204020203" pitchFamily="34" charset="0"/>
                </a:rPr>
                <a:t>Participate in skills challenges (e.g., Cloud Skills Challenge) against other leagues to continue to skill up</a:t>
              </a:r>
            </a:p>
            <a:p>
              <a:pPr marL="0" marR="0" lvl="0" indent="0" algn="ctr" defTabSz="75281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 </a:t>
              </a:r>
            </a:p>
          </p:txBody>
        </p:sp>
        <p:sp>
          <p:nvSpPr>
            <p:cNvPr id="15" name="Oval 14">
              <a:extLst>
                <a:ext uri="{FF2B5EF4-FFF2-40B4-BE49-F238E27FC236}">
                  <a16:creationId xmlns:a16="http://schemas.microsoft.com/office/drawing/2014/main" id="{76D5CD87-CF5A-4EFE-B9FF-1E4DD23E9602}"/>
                </a:ext>
              </a:extLst>
            </p:cNvPr>
            <p:cNvSpPr/>
            <p:nvPr/>
          </p:nvSpPr>
          <p:spPr bwMode="auto">
            <a:xfrm>
              <a:off x="8446333" y="2192056"/>
              <a:ext cx="2103120" cy="2103120"/>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effectLst/>
                <a:uLnTx/>
                <a:uFillTx/>
                <a:latin typeface="Segoe UI"/>
                <a:ea typeface="+mn-ea"/>
                <a:cs typeface="+mn-cs"/>
              </a:endParaRPr>
            </a:p>
          </p:txBody>
        </p:sp>
        <p:sp>
          <p:nvSpPr>
            <p:cNvPr id="16" name="Oval 15">
              <a:extLst>
                <a:ext uri="{FF2B5EF4-FFF2-40B4-BE49-F238E27FC236}">
                  <a16:creationId xmlns:a16="http://schemas.microsoft.com/office/drawing/2014/main" id="{BD934840-F321-4A7B-A6F3-3EDC78240ACC}"/>
                </a:ext>
              </a:extLst>
            </p:cNvPr>
            <p:cNvSpPr/>
            <p:nvPr/>
          </p:nvSpPr>
          <p:spPr bwMode="auto">
            <a:xfrm rot="16200000">
              <a:off x="9219002" y="1846975"/>
              <a:ext cx="557784" cy="5585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79" tIns="120463" rIns="150579" bIns="120463" numCol="1" spcCol="0" rtlCol="0" fromWordArt="0" anchor="t" anchorCtr="0" forceAA="0" compatLnSpc="1">
              <a:prstTxWarp prst="textNoShape">
                <a:avLst/>
              </a:prstTxWarp>
              <a:noAutofit/>
            </a:bodyPr>
            <a:lstStyle/>
            <a:p>
              <a:pPr marL="0" marR="0" lvl="0" indent="0" algn="l" defTabSz="767723" rtl="0" eaLnBrk="1" fontAlgn="base" latinLnBrk="0" hangingPunct="1">
                <a:lnSpc>
                  <a:spcPct val="100000"/>
                </a:lnSpc>
                <a:spcBef>
                  <a:spcPct val="0"/>
                </a:spcBef>
                <a:spcAft>
                  <a:spcPct val="0"/>
                </a:spcAft>
                <a:buClrTx/>
                <a:buSzTx/>
                <a:buFontTx/>
                <a:buNone/>
                <a:tabLst/>
                <a:defRPr/>
              </a:pPr>
              <a:endParaRPr kumimoji="0" lang="en-US" sz="1975"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sp>
        <p:nvSpPr>
          <p:cNvPr id="22" name="TextBox 21">
            <a:extLst>
              <a:ext uri="{FF2B5EF4-FFF2-40B4-BE49-F238E27FC236}">
                <a16:creationId xmlns:a16="http://schemas.microsoft.com/office/drawing/2014/main" id="{7B68CC7C-ED0F-4118-B637-397C7F95B30C}"/>
              </a:ext>
            </a:extLst>
          </p:cNvPr>
          <p:cNvSpPr txBox="1"/>
          <p:nvPr/>
        </p:nvSpPr>
        <p:spPr>
          <a:xfrm>
            <a:off x="799006" y="3685779"/>
            <a:ext cx="3149191" cy="2619179"/>
          </a:xfrm>
          <a:prstGeom prst="rect">
            <a:avLst/>
          </a:prstGeom>
          <a:noFill/>
        </p:spPr>
        <p:txBody>
          <a:bodyPr wrap="square" lIns="0" tIns="64008" rIns="0" bIns="0" rtlCol="0">
            <a:spAutoFit/>
          </a:bodyPr>
          <a:lstStyle/>
          <a:p>
            <a:pPr marL="0" marR="0" lvl="0" indent="0" algn="ctr" defTabSz="75281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Pursue Learning Paths</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Segoe UI" panose="020B0502040204020203" pitchFamily="34" charset="0"/>
              </a:rPr>
              <a:t>Complete Microsoft Learn learning paths that are relevant to the league topic </a:t>
            </a:r>
          </a:p>
          <a:p>
            <a:pPr marL="342900" marR="0" lvl="0" indent="-34290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Segoe UI" panose="020B0502040204020203" pitchFamily="34" charset="0"/>
              </a:rPr>
              <a:t>Understand which Microsoft Learn learning paths and job roles align to the league topic</a:t>
            </a:r>
          </a:p>
          <a:p>
            <a:pPr marL="0" marR="0" lvl="0" indent="0" algn="ctr" defTabSz="75281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23" name="Oval 22">
            <a:extLst>
              <a:ext uri="{FF2B5EF4-FFF2-40B4-BE49-F238E27FC236}">
                <a16:creationId xmlns:a16="http://schemas.microsoft.com/office/drawing/2014/main" id="{24450240-7264-44C3-964A-01AB278E25D1}"/>
              </a:ext>
            </a:extLst>
          </p:cNvPr>
          <p:cNvSpPr/>
          <p:nvPr/>
        </p:nvSpPr>
        <p:spPr bwMode="auto">
          <a:xfrm>
            <a:off x="1326283" y="1531490"/>
            <a:ext cx="2103120" cy="2103120"/>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Oval 23">
            <a:extLst>
              <a:ext uri="{FF2B5EF4-FFF2-40B4-BE49-F238E27FC236}">
                <a16:creationId xmlns:a16="http://schemas.microsoft.com/office/drawing/2014/main" id="{0CB768F5-E9FF-4E21-A838-F3F9CDAC11C9}"/>
              </a:ext>
            </a:extLst>
          </p:cNvPr>
          <p:cNvSpPr/>
          <p:nvPr/>
        </p:nvSpPr>
        <p:spPr bwMode="auto">
          <a:xfrm rot="16200000">
            <a:off x="2098951" y="1169339"/>
            <a:ext cx="557784" cy="5585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79" tIns="120463" rIns="150579" bIns="120463" numCol="1" spcCol="0" rtlCol="0" fromWordArt="0" anchor="t" anchorCtr="0" forceAA="0" compatLnSpc="1">
            <a:prstTxWarp prst="textNoShape">
              <a:avLst/>
            </a:prstTxWarp>
            <a:noAutofit/>
          </a:bodyPr>
          <a:lstStyle/>
          <a:p>
            <a:pPr marL="0" marR="0" lvl="0" indent="0" algn="l" defTabSz="767723" rtl="0" eaLnBrk="1" fontAlgn="base" latinLnBrk="0" hangingPunct="1">
              <a:lnSpc>
                <a:spcPct val="100000"/>
              </a:lnSpc>
              <a:spcBef>
                <a:spcPct val="0"/>
              </a:spcBef>
              <a:spcAft>
                <a:spcPct val="0"/>
              </a:spcAft>
              <a:buClrTx/>
              <a:buSzTx/>
              <a:buFontTx/>
              <a:buNone/>
              <a:tabLst/>
              <a:defRPr/>
            </a:pPr>
            <a:endParaRPr kumimoji="0" lang="en-US" sz="197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06D5307E-684B-4587-B8AC-417317DAE105}"/>
              </a:ext>
            </a:extLst>
          </p:cNvPr>
          <p:cNvGrpSpPr/>
          <p:nvPr/>
        </p:nvGrpSpPr>
        <p:grpSpPr>
          <a:xfrm>
            <a:off x="4244852" y="1169713"/>
            <a:ext cx="3145536" cy="5689242"/>
            <a:chOff x="4244852" y="1847349"/>
            <a:chExt cx="3145536" cy="5689242"/>
          </a:xfrm>
        </p:grpSpPr>
        <p:sp>
          <p:nvSpPr>
            <p:cNvPr id="28" name="Oval 27">
              <a:extLst>
                <a:ext uri="{FF2B5EF4-FFF2-40B4-BE49-F238E27FC236}">
                  <a16:creationId xmlns:a16="http://schemas.microsoft.com/office/drawing/2014/main" id="{C35FC8F6-5075-4AE5-B23E-C82661B290CF}"/>
                </a:ext>
              </a:extLst>
            </p:cNvPr>
            <p:cNvSpPr/>
            <p:nvPr/>
          </p:nvSpPr>
          <p:spPr bwMode="auto">
            <a:xfrm>
              <a:off x="4766060" y="2209126"/>
              <a:ext cx="2103120" cy="2103120"/>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D924B1FC-8F40-4CF6-B2D6-1C2F7C4CEB5B}"/>
                </a:ext>
              </a:extLst>
            </p:cNvPr>
            <p:cNvSpPr txBox="1"/>
            <p:nvPr/>
          </p:nvSpPr>
          <p:spPr>
            <a:xfrm>
              <a:off x="4244852" y="4363415"/>
              <a:ext cx="3145536" cy="3173176"/>
            </a:xfrm>
            <a:prstGeom prst="rect">
              <a:avLst/>
            </a:prstGeom>
            <a:noFill/>
          </p:spPr>
          <p:txBody>
            <a:bodyPr wrap="square" lIns="0" tIns="64008" rIns="0" bIns="0" rtlCol="0" anchor="t">
              <a:spAutoFit/>
            </a:bodyPr>
            <a:lstStyle/>
            <a:p>
              <a:pPr marL="0" marR="0" lvl="0" indent="0" algn="ctr" defTabSz="75281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Utilize Workshop Content</a:t>
              </a:r>
            </a:p>
            <a:p>
              <a:pPr marL="285750" marR="0" lvl="0"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Segoe UI"/>
                </a:rPr>
                <a:t>Co-create workshop content, following a standard workshop package, that will be shared out with the entire program for use</a:t>
              </a:r>
              <a:endParaRPr lang="en-US" sz="1800" b="0" i="0" u="none" strike="noStrike" kern="1200" cap="none" spc="0" normalizeH="0" baseline="0" noProof="0" dirty="0">
                <a:ln>
                  <a:noFill/>
                </a:ln>
                <a:effectLst/>
                <a:uLnTx/>
                <a:uFillTx/>
                <a:latin typeface="Segoe UI"/>
                <a:cs typeface="Segoe UI"/>
              </a:endParaRPr>
            </a:p>
            <a:p>
              <a:pPr marL="285750" marR="0" lvl="0" indent="-285750" algn="l" defTabSz="932742" rtl="0" eaLnBrk="1" fontAlgn="auto" latinLnBrk="0" hangingPunct="1">
                <a:lnSpc>
                  <a:spcPct val="100000"/>
                </a:lnSpc>
                <a:spcBef>
                  <a:spcPts val="0"/>
                </a:spcBef>
                <a:spcAft>
                  <a:spcPts val="0"/>
                </a:spcAft>
                <a:buClrTx/>
                <a:buSzPct val="90000"/>
                <a:buFont typeface="Arial" panose="020B0604020202020204" pitchFamily="34" charset="0"/>
                <a:buChar char="•"/>
                <a:tabLst/>
                <a:defRPr/>
              </a:pPr>
              <a:r>
                <a:rPr lang="en-US" sz="1800" dirty="0">
                  <a:latin typeface="Segoe UI"/>
                  <a:cs typeface="Segoe UI"/>
                </a:rPr>
                <a:t>Access</a:t>
              </a:r>
              <a:r>
                <a:rPr kumimoji="0" lang="en-US" sz="1800" b="0" i="0" u="none" strike="noStrike" kern="1200" cap="none" spc="0" normalizeH="0" baseline="0" noProof="0" dirty="0">
                  <a:ln>
                    <a:noFill/>
                  </a:ln>
                  <a:effectLst/>
                  <a:uLnTx/>
                  <a:uFillTx/>
                  <a:latin typeface="Segoe UI"/>
                  <a:ea typeface="+mn-ea"/>
                  <a:cs typeface="Segoe UI"/>
                </a:rPr>
                <a:t> </a:t>
              </a:r>
              <a:r>
                <a:rPr lang="en-US" sz="1800" dirty="0">
                  <a:latin typeface="Segoe UI"/>
                  <a:cs typeface="Segoe UI"/>
                </a:rPr>
                <a:t>league-specific</a:t>
              </a:r>
              <a:r>
                <a:rPr kumimoji="0" lang="en-US" sz="1800" b="0" i="0" u="none" strike="noStrike" kern="1200" cap="none" spc="0" normalizeH="0" baseline="0" noProof="0" dirty="0">
                  <a:ln>
                    <a:noFill/>
                  </a:ln>
                  <a:effectLst/>
                  <a:uLnTx/>
                  <a:uFillTx/>
                  <a:latin typeface="Segoe UI"/>
                  <a:ea typeface="+mn-ea"/>
                  <a:cs typeface="Segoe UI"/>
                </a:rPr>
                <a:t> workshop content provided by Microsoft</a:t>
              </a:r>
              <a:endParaRPr lang="en-US" sz="1800" b="0" i="0" u="none" strike="noStrike" kern="1200" cap="none" spc="0" normalizeH="0" baseline="0" noProof="0" dirty="0">
                <a:ln>
                  <a:noFill/>
                </a:ln>
                <a:effectLst/>
                <a:uLnTx/>
                <a:uFillTx/>
                <a:latin typeface="Segoe UI"/>
                <a:cs typeface="Segoe UI"/>
              </a:endParaRPr>
            </a:p>
            <a:p>
              <a:pPr marL="0" marR="0" lvl="0" indent="0" algn="ctr" defTabSz="75281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endParaRPr>
            </a:p>
          </p:txBody>
        </p:sp>
        <p:sp>
          <p:nvSpPr>
            <p:cNvPr id="30" name="Oval 29">
              <a:extLst>
                <a:ext uri="{FF2B5EF4-FFF2-40B4-BE49-F238E27FC236}">
                  <a16:creationId xmlns:a16="http://schemas.microsoft.com/office/drawing/2014/main" id="{E6E14F23-DFF1-460D-B24D-5A47C25000D9}"/>
                </a:ext>
              </a:extLst>
            </p:cNvPr>
            <p:cNvSpPr/>
            <p:nvPr/>
          </p:nvSpPr>
          <p:spPr bwMode="auto">
            <a:xfrm rot="16200000">
              <a:off x="5538728" y="1846975"/>
              <a:ext cx="557784" cy="5585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79" tIns="120463" rIns="150579" bIns="120463" numCol="1" spcCol="0" rtlCol="0" fromWordArt="0" anchor="t" anchorCtr="0" forceAA="0" compatLnSpc="1">
              <a:prstTxWarp prst="textNoShape">
                <a:avLst/>
              </a:prstTxWarp>
              <a:noAutofit/>
            </a:bodyPr>
            <a:lstStyle/>
            <a:p>
              <a:pPr marL="0" marR="0" lvl="0" indent="0" algn="l" defTabSz="767723" rtl="0" eaLnBrk="1" fontAlgn="base" latinLnBrk="0" hangingPunct="1">
                <a:lnSpc>
                  <a:spcPct val="100000"/>
                </a:lnSpc>
                <a:spcBef>
                  <a:spcPct val="0"/>
                </a:spcBef>
                <a:spcAft>
                  <a:spcPct val="0"/>
                </a:spcAft>
                <a:buClrTx/>
                <a:buSzTx/>
                <a:buFontTx/>
                <a:buNone/>
                <a:tabLst/>
                <a:defRPr/>
              </a:pPr>
              <a:endParaRPr kumimoji="0" lang="en-US" sz="197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4" name="Trophy2_F1AE" title="Icon of a trophy">
            <a:extLst>
              <a:ext uri="{FF2B5EF4-FFF2-40B4-BE49-F238E27FC236}">
                <a16:creationId xmlns:a16="http://schemas.microsoft.com/office/drawing/2014/main" id="{6F58CC62-0C8D-4C61-B609-F6511DE29EC9}"/>
              </a:ext>
            </a:extLst>
          </p:cNvPr>
          <p:cNvSpPr>
            <a:spLocks noChangeAspect="1" noEditPoints="1"/>
          </p:cNvSpPr>
          <p:nvPr/>
        </p:nvSpPr>
        <p:spPr bwMode="auto">
          <a:xfrm>
            <a:off x="2204894" y="1251721"/>
            <a:ext cx="344568" cy="32004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rgbClr val="6B35A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binary" title="Icon of binary code, ones and zeros">
            <a:extLst>
              <a:ext uri="{FF2B5EF4-FFF2-40B4-BE49-F238E27FC236}">
                <a16:creationId xmlns:a16="http://schemas.microsoft.com/office/drawing/2014/main" id="{7B7A75F0-17DA-486E-ACC9-BE27BB4725C7}"/>
              </a:ext>
            </a:extLst>
          </p:cNvPr>
          <p:cNvSpPr>
            <a:spLocks noChangeAspect="1" noEditPoints="1"/>
          </p:cNvSpPr>
          <p:nvPr/>
        </p:nvSpPr>
        <p:spPr bwMode="auto">
          <a:xfrm>
            <a:off x="5671204" y="1257170"/>
            <a:ext cx="317684" cy="27432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6B35A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Brain_3" title="Icon of a brain">
            <a:extLst>
              <a:ext uri="{FF2B5EF4-FFF2-40B4-BE49-F238E27FC236}">
                <a16:creationId xmlns:a16="http://schemas.microsoft.com/office/drawing/2014/main" id="{E892361F-9187-4628-BABE-0AA4FC00522D}"/>
              </a:ext>
            </a:extLst>
          </p:cNvPr>
          <p:cNvSpPr>
            <a:spLocks noChangeAspect="1" noEditPoints="1"/>
          </p:cNvSpPr>
          <p:nvPr/>
        </p:nvSpPr>
        <p:spPr bwMode="auto">
          <a:xfrm>
            <a:off x="9349074" y="1230938"/>
            <a:ext cx="297637" cy="32004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6B35A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screenshot of a cell phone&#10;&#10;Description automatically generated">
            <a:extLst>
              <a:ext uri="{FF2B5EF4-FFF2-40B4-BE49-F238E27FC236}">
                <a16:creationId xmlns:a16="http://schemas.microsoft.com/office/drawing/2014/main" id="{E3F8BB63-C4F4-42E1-81A6-2858223FD93A}"/>
              </a:ext>
            </a:extLst>
          </p:cNvPr>
          <p:cNvPicPr>
            <a:picLocks noChangeAspect="1"/>
          </p:cNvPicPr>
          <p:nvPr/>
        </p:nvPicPr>
        <p:blipFill rotWithShape="1">
          <a:blip r:embed="rId3"/>
          <a:srcRect l="41228" t="-2078" r="10125" b="641"/>
          <a:stretch/>
        </p:blipFill>
        <p:spPr>
          <a:xfrm>
            <a:off x="1417058" y="1622930"/>
            <a:ext cx="1920240" cy="1920240"/>
          </a:xfrm>
          <a:prstGeom prst="ellipse">
            <a:avLst/>
          </a:prstGeom>
        </p:spPr>
      </p:pic>
      <p:pic>
        <p:nvPicPr>
          <p:cNvPr id="18" name="Picture 17" descr="A group of people standing in a room&#10;&#10;Description automatically generated">
            <a:extLst>
              <a:ext uri="{FF2B5EF4-FFF2-40B4-BE49-F238E27FC236}">
                <a16:creationId xmlns:a16="http://schemas.microsoft.com/office/drawing/2014/main" id="{4AF8B885-CD6E-489C-9C9B-71C772B881A2}"/>
              </a:ext>
            </a:extLst>
          </p:cNvPr>
          <p:cNvPicPr>
            <a:picLocks noChangeAspect="1"/>
          </p:cNvPicPr>
          <p:nvPr/>
        </p:nvPicPr>
        <p:blipFill rotWithShape="1">
          <a:blip r:embed="rId4"/>
          <a:srcRect l="16667" r="16667"/>
          <a:stretch/>
        </p:blipFill>
        <p:spPr>
          <a:xfrm>
            <a:off x="4857500" y="1622930"/>
            <a:ext cx="1920240" cy="1920240"/>
          </a:xfrm>
          <a:prstGeom prst="ellipse">
            <a:avLst/>
          </a:prstGeom>
        </p:spPr>
      </p:pic>
      <p:pic>
        <p:nvPicPr>
          <p:cNvPr id="26" name="Picture 25" descr="A group of people sitting at a table&#10;&#10;Description automatically generated">
            <a:extLst>
              <a:ext uri="{FF2B5EF4-FFF2-40B4-BE49-F238E27FC236}">
                <a16:creationId xmlns:a16="http://schemas.microsoft.com/office/drawing/2014/main" id="{91511493-83C4-41F8-84BA-25E038FF54E7}"/>
              </a:ext>
            </a:extLst>
          </p:cNvPr>
          <p:cNvPicPr>
            <a:picLocks noChangeAspect="1"/>
          </p:cNvPicPr>
          <p:nvPr/>
        </p:nvPicPr>
        <p:blipFill rotWithShape="1">
          <a:blip r:embed="rId5"/>
          <a:srcRect l="15336" r="17998"/>
          <a:stretch/>
        </p:blipFill>
        <p:spPr>
          <a:xfrm>
            <a:off x="8537772" y="1619217"/>
            <a:ext cx="1920240" cy="1920240"/>
          </a:xfrm>
          <a:prstGeom prst="ellipse">
            <a:avLst/>
          </a:prstGeom>
        </p:spPr>
      </p:pic>
    </p:spTree>
    <p:extLst>
      <p:ext uri="{BB962C8B-B14F-4D97-AF65-F5344CB8AC3E}">
        <p14:creationId xmlns:p14="http://schemas.microsoft.com/office/powerpoint/2010/main" val="614946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Participating in Leagues</a:t>
            </a:r>
          </a:p>
        </p:txBody>
      </p:sp>
      <p:grpSp>
        <p:nvGrpSpPr>
          <p:cNvPr id="13" name="Group 12">
            <a:extLst>
              <a:ext uri="{FF2B5EF4-FFF2-40B4-BE49-F238E27FC236}">
                <a16:creationId xmlns:a16="http://schemas.microsoft.com/office/drawing/2014/main" id="{D24C9DA6-FE11-42A0-AB2C-B985C6757319}"/>
              </a:ext>
            </a:extLst>
          </p:cNvPr>
          <p:cNvGrpSpPr/>
          <p:nvPr/>
        </p:nvGrpSpPr>
        <p:grpSpPr>
          <a:xfrm>
            <a:off x="8096051" y="1847349"/>
            <a:ext cx="2803685" cy="3811805"/>
            <a:chOff x="8096051" y="1847349"/>
            <a:chExt cx="2803685" cy="3811805"/>
          </a:xfrm>
        </p:grpSpPr>
        <p:sp>
          <p:nvSpPr>
            <p:cNvPr id="14" name="TextBox 13">
              <a:extLst>
                <a:ext uri="{FF2B5EF4-FFF2-40B4-BE49-F238E27FC236}">
                  <a16:creationId xmlns:a16="http://schemas.microsoft.com/office/drawing/2014/main" id="{8FF03FB1-F3B5-4E41-938B-8E2EEE7E3FAE}"/>
                </a:ext>
              </a:extLst>
            </p:cNvPr>
            <p:cNvSpPr txBox="1"/>
            <p:nvPr/>
          </p:nvSpPr>
          <p:spPr>
            <a:xfrm>
              <a:off x="8096051" y="4363415"/>
              <a:ext cx="2803685" cy="1295739"/>
            </a:xfrm>
            <a:prstGeom prst="rect">
              <a:avLst/>
            </a:prstGeom>
            <a:noFill/>
          </p:spPr>
          <p:txBody>
            <a:bodyPr wrap="square" lIns="0" tIns="64008" rIns="0" bIns="0" rtlCol="0">
              <a:spAutoFit/>
            </a:bodyPr>
            <a:lstStyle/>
            <a:p>
              <a:pPr marL="0" marR="0" lvl="0" indent="0" algn="ctr" defTabSz="75281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Collaborate on Social Impact Projects using Technical Skills to Pursue Passion Areas</a:t>
              </a:r>
            </a:p>
          </p:txBody>
        </p:sp>
        <p:sp>
          <p:nvSpPr>
            <p:cNvPr id="15" name="Oval 14">
              <a:extLst>
                <a:ext uri="{FF2B5EF4-FFF2-40B4-BE49-F238E27FC236}">
                  <a16:creationId xmlns:a16="http://schemas.microsoft.com/office/drawing/2014/main" id="{76D5CD87-CF5A-4EFE-B9FF-1E4DD23E9602}"/>
                </a:ext>
              </a:extLst>
            </p:cNvPr>
            <p:cNvSpPr/>
            <p:nvPr/>
          </p:nvSpPr>
          <p:spPr bwMode="auto">
            <a:xfrm>
              <a:off x="8446333" y="2192056"/>
              <a:ext cx="2103120" cy="2103120"/>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effectLst/>
                <a:uLnTx/>
                <a:uFillTx/>
                <a:latin typeface="Segoe UI"/>
                <a:ea typeface="+mn-ea"/>
                <a:cs typeface="+mn-cs"/>
              </a:endParaRPr>
            </a:p>
          </p:txBody>
        </p:sp>
        <p:sp>
          <p:nvSpPr>
            <p:cNvPr id="16" name="Oval 15">
              <a:extLst>
                <a:ext uri="{FF2B5EF4-FFF2-40B4-BE49-F238E27FC236}">
                  <a16:creationId xmlns:a16="http://schemas.microsoft.com/office/drawing/2014/main" id="{BD934840-F321-4A7B-A6F3-3EDC78240ACC}"/>
                </a:ext>
              </a:extLst>
            </p:cNvPr>
            <p:cNvSpPr/>
            <p:nvPr/>
          </p:nvSpPr>
          <p:spPr bwMode="auto">
            <a:xfrm rot="16200000">
              <a:off x="9219002" y="1846975"/>
              <a:ext cx="557784" cy="5585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79" tIns="120463" rIns="150579" bIns="120463" numCol="1" spcCol="0" rtlCol="0" fromWordArt="0" anchor="t" anchorCtr="0" forceAA="0" compatLnSpc="1">
              <a:prstTxWarp prst="textNoShape">
                <a:avLst/>
              </a:prstTxWarp>
              <a:noAutofit/>
            </a:bodyPr>
            <a:lstStyle/>
            <a:p>
              <a:pPr marL="0" marR="0" lvl="0" indent="0" algn="l" defTabSz="767723" rtl="0" eaLnBrk="1" fontAlgn="base" latinLnBrk="0" hangingPunct="1">
                <a:lnSpc>
                  <a:spcPct val="100000"/>
                </a:lnSpc>
                <a:spcBef>
                  <a:spcPct val="0"/>
                </a:spcBef>
                <a:spcAft>
                  <a:spcPct val="0"/>
                </a:spcAft>
                <a:buClrTx/>
                <a:buSzTx/>
                <a:buFontTx/>
                <a:buNone/>
                <a:tabLst/>
                <a:defRPr/>
              </a:pPr>
              <a:endParaRPr kumimoji="0" lang="en-US" sz="1975"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sp>
        <p:nvSpPr>
          <p:cNvPr id="22" name="TextBox 21">
            <a:extLst>
              <a:ext uri="{FF2B5EF4-FFF2-40B4-BE49-F238E27FC236}">
                <a16:creationId xmlns:a16="http://schemas.microsoft.com/office/drawing/2014/main" id="{7B68CC7C-ED0F-4118-B637-397C7F95B30C}"/>
              </a:ext>
            </a:extLst>
          </p:cNvPr>
          <p:cNvSpPr txBox="1"/>
          <p:nvPr/>
        </p:nvSpPr>
        <p:spPr>
          <a:xfrm>
            <a:off x="1047252" y="4363415"/>
            <a:ext cx="2661183" cy="1295739"/>
          </a:xfrm>
          <a:prstGeom prst="rect">
            <a:avLst/>
          </a:prstGeom>
          <a:noFill/>
        </p:spPr>
        <p:txBody>
          <a:bodyPr wrap="square" lIns="0" tIns="64008" rIns="0" bIns="0" rtlCol="0">
            <a:spAutoFit/>
          </a:bodyPr>
          <a:lstStyle/>
          <a:p>
            <a:pPr marL="0" marR="0" lvl="0" indent="0" algn="ctr" defTabSz="75281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Build Technical Skills through Rotating Technical League Focus</a:t>
            </a:r>
          </a:p>
        </p:txBody>
      </p:sp>
      <p:sp>
        <p:nvSpPr>
          <p:cNvPr id="23" name="Oval 22">
            <a:extLst>
              <a:ext uri="{FF2B5EF4-FFF2-40B4-BE49-F238E27FC236}">
                <a16:creationId xmlns:a16="http://schemas.microsoft.com/office/drawing/2014/main" id="{24450240-7264-44C3-964A-01AB278E25D1}"/>
              </a:ext>
            </a:extLst>
          </p:cNvPr>
          <p:cNvSpPr/>
          <p:nvPr/>
        </p:nvSpPr>
        <p:spPr bwMode="auto">
          <a:xfrm>
            <a:off x="1326283" y="2209126"/>
            <a:ext cx="2103120" cy="2103120"/>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sp>
        <p:nvSpPr>
          <p:cNvPr id="24" name="Oval 23">
            <a:extLst>
              <a:ext uri="{FF2B5EF4-FFF2-40B4-BE49-F238E27FC236}">
                <a16:creationId xmlns:a16="http://schemas.microsoft.com/office/drawing/2014/main" id="{0CB768F5-E9FF-4E21-A838-F3F9CDAC11C9}"/>
              </a:ext>
            </a:extLst>
          </p:cNvPr>
          <p:cNvSpPr/>
          <p:nvPr/>
        </p:nvSpPr>
        <p:spPr bwMode="auto">
          <a:xfrm rot="16200000">
            <a:off x="2098951" y="1846975"/>
            <a:ext cx="557784" cy="5585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79" tIns="120463" rIns="150579" bIns="120463" numCol="1" spcCol="0" rtlCol="0" fromWordArt="0" anchor="t" anchorCtr="0" forceAA="0" compatLnSpc="1">
            <a:prstTxWarp prst="textNoShape">
              <a:avLst/>
            </a:prstTxWarp>
            <a:noAutofit/>
          </a:bodyPr>
          <a:lstStyle/>
          <a:p>
            <a:pPr marL="0" marR="0" lvl="0" indent="0" algn="l" defTabSz="767723" rtl="0" eaLnBrk="1" fontAlgn="base" latinLnBrk="0" hangingPunct="1">
              <a:lnSpc>
                <a:spcPct val="100000"/>
              </a:lnSpc>
              <a:spcBef>
                <a:spcPct val="0"/>
              </a:spcBef>
              <a:spcAft>
                <a:spcPct val="0"/>
              </a:spcAft>
              <a:buClrTx/>
              <a:buSzTx/>
              <a:buFontTx/>
              <a:buNone/>
              <a:tabLst/>
              <a:defRPr/>
            </a:pPr>
            <a:endParaRPr kumimoji="0" lang="en-US" sz="1975"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06D5307E-684B-4587-B8AC-417317DAE105}"/>
              </a:ext>
            </a:extLst>
          </p:cNvPr>
          <p:cNvGrpSpPr/>
          <p:nvPr/>
        </p:nvGrpSpPr>
        <p:grpSpPr>
          <a:xfrm>
            <a:off x="4357204" y="1847349"/>
            <a:ext cx="2920833" cy="3811805"/>
            <a:chOff x="4357204" y="1847349"/>
            <a:chExt cx="2920833" cy="3811805"/>
          </a:xfrm>
        </p:grpSpPr>
        <p:sp>
          <p:nvSpPr>
            <p:cNvPr id="28" name="Oval 27">
              <a:extLst>
                <a:ext uri="{FF2B5EF4-FFF2-40B4-BE49-F238E27FC236}">
                  <a16:creationId xmlns:a16="http://schemas.microsoft.com/office/drawing/2014/main" id="{C35FC8F6-5075-4AE5-B23E-C82661B290CF}"/>
                </a:ext>
              </a:extLst>
            </p:cNvPr>
            <p:cNvSpPr/>
            <p:nvPr/>
          </p:nvSpPr>
          <p:spPr bwMode="auto">
            <a:xfrm>
              <a:off x="4766060" y="2209126"/>
              <a:ext cx="2103120" cy="2103120"/>
            </a:xfrm>
            <a:prstGeom prst="ellipse">
              <a:avLst/>
            </a:prstGeom>
            <a:solidFill>
              <a:schemeClr val="bg1"/>
            </a:solidFill>
            <a:ln w="19050" cap="flat">
              <a:noFill/>
              <a:prstDash val="solid"/>
              <a:miter/>
            </a:ln>
            <a:effectLst>
              <a:outerShdw blurRad="508000" dist="63500" dir="2700000" sx="101000" sy="101000" algn="tl" rotWithShape="0">
                <a:prstClr val="black">
                  <a:alpha val="33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err="1">
                <a:ln>
                  <a:noFill/>
                </a:ln>
                <a:effectLst/>
                <a:uLnTx/>
                <a:uFillTx/>
                <a:latin typeface="Segoe UI"/>
                <a:ea typeface="+mn-ea"/>
                <a:cs typeface="+mn-cs"/>
              </a:endParaRPr>
            </a:p>
          </p:txBody>
        </p:sp>
        <p:sp>
          <p:nvSpPr>
            <p:cNvPr id="29" name="TextBox 28">
              <a:extLst>
                <a:ext uri="{FF2B5EF4-FFF2-40B4-BE49-F238E27FC236}">
                  <a16:creationId xmlns:a16="http://schemas.microsoft.com/office/drawing/2014/main" id="{D924B1FC-8F40-4CF6-B2D6-1C2F7C4CEB5B}"/>
                </a:ext>
              </a:extLst>
            </p:cNvPr>
            <p:cNvSpPr txBox="1"/>
            <p:nvPr/>
          </p:nvSpPr>
          <p:spPr>
            <a:xfrm>
              <a:off x="4357204" y="4363415"/>
              <a:ext cx="2920833" cy="1295739"/>
            </a:xfrm>
            <a:prstGeom prst="rect">
              <a:avLst/>
            </a:prstGeom>
            <a:noFill/>
          </p:spPr>
          <p:txBody>
            <a:bodyPr wrap="square" lIns="0" tIns="64008" rIns="0" bIns="0" rtlCol="0">
              <a:spAutoFit/>
            </a:bodyPr>
            <a:lstStyle/>
            <a:p>
              <a:pPr marL="0" marR="0" lvl="0" indent="0" algn="ctr" defTabSz="752816"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Semibold"/>
                  <a:ea typeface="+mn-ea"/>
                  <a:cs typeface="+mn-cs"/>
                </a:rPr>
                <a:t>Utilize Workshop Content related to League Topics to Skill your Peers</a:t>
              </a:r>
            </a:p>
          </p:txBody>
        </p:sp>
        <p:sp>
          <p:nvSpPr>
            <p:cNvPr id="30" name="Oval 29">
              <a:extLst>
                <a:ext uri="{FF2B5EF4-FFF2-40B4-BE49-F238E27FC236}">
                  <a16:creationId xmlns:a16="http://schemas.microsoft.com/office/drawing/2014/main" id="{E6E14F23-DFF1-460D-B24D-5A47C25000D9}"/>
                </a:ext>
              </a:extLst>
            </p:cNvPr>
            <p:cNvSpPr/>
            <p:nvPr/>
          </p:nvSpPr>
          <p:spPr bwMode="auto">
            <a:xfrm rot="16200000">
              <a:off x="5538728" y="1846975"/>
              <a:ext cx="557784" cy="55853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0579" tIns="120463" rIns="150579" bIns="120463" numCol="1" spcCol="0" rtlCol="0" fromWordArt="0" anchor="t" anchorCtr="0" forceAA="0" compatLnSpc="1">
              <a:prstTxWarp prst="textNoShape">
                <a:avLst/>
              </a:prstTxWarp>
              <a:noAutofit/>
            </a:bodyPr>
            <a:lstStyle/>
            <a:p>
              <a:pPr marL="0" marR="0" lvl="0" indent="0" algn="l" defTabSz="767723" rtl="0" eaLnBrk="1" fontAlgn="base" latinLnBrk="0" hangingPunct="1">
                <a:lnSpc>
                  <a:spcPct val="100000"/>
                </a:lnSpc>
                <a:spcBef>
                  <a:spcPct val="0"/>
                </a:spcBef>
                <a:spcAft>
                  <a:spcPct val="0"/>
                </a:spcAft>
                <a:buClrTx/>
                <a:buSzTx/>
                <a:buFontTx/>
                <a:buNone/>
                <a:tabLst/>
                <a:defRPr/>
              </a:pPr>
              <a:endParaRPr kumimoji="0" lang="en-US" sz="1975"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34" name="Trophy2_F1AE" title="Icon of a trophy">
            <a:extLst>
              <a:ext uri="{FF2B5EF4-FFF2-40B4-BE49-F238E27FC236}">
                <a16:creationId xmlns:a16="http://schemas.microsoft.com/office/drawing/2014/main" id="{6F58CC62-0C8D-4C61-B609-F6511DE29EC9}"/>
              </a:ext>
            </a:extLst>
          </p:cNvPr>
          <p:cNvSpPr>
            <a:spLocks noChangeAspect="1" noEditPoints="1"/>
          </p:cNvSpPr>
          <p:nvPr/>
        </p:nvSpPr>
        <p:spPr bwMode="auto">
          <a:xfrm>
            <a:off x="2204894" y="1929357"/>
            <a:ext cx="344568" cy="320040"/>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15875" cap="sq">
            <a:solidFill>
              <a:srgbClr val="6B35A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binary" title="Icon of binary code, ones and zeros">
            <a:extLst>
              <a:ext uri="{FF2B5EF4-FFF2-40B4-BE49-F238E27FC236}">
                <a16:creationId xmlns:a16="http://schemas.microsoft.com/office/drawing/2014/main" id="{7B7A75F0-17DA-486E-ACC9-BE27BB4725C7}"/>
              </a:ext>
            </a:extLst>
          </p:cNvPr>
          <p:cNvSpPr>
            <a:spLocks noChangeAspect="1" noEditPoints="1"/>
          </p:cNvSpPr>
          <p:nvPr/>
        </p:nvSpPr>
        <p:spPr bwMode="auto">
          <a:xfrm>
            <a:off x="5671204" y="1934806"/>
            <a:ext cx="317684" cy="27432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6B35A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Brain_3" title="Icon of a brain">
            <a:extLst>
              <a:ext uri="{FF2B5EF4-FFF2-40B4-BE49-F238E27FC236}">
                <a16:creationId xmlns:a16="http://schemas.microsoft.com/office/drawing/2014/main" id="{E892361F-9187-4628-BABE-0AA4FC00522D}"/>
              </a:ext>
            </a:extLst>
          </p:cNvPr>
          <p:cNvSpPr>
            <a:spLocks noChangeAspect="1" noEditPoints="1"/>
          </p:cNvSpPr>
          <p:nvPr/>
        </p:nvSpPr>
        <p:spPr bwMode="auto">
          <a:xfrm>
            <a:off x="9349074" y="1908574"/>
            <a:ext cx="297637" cy="32004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6B35A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11" name="Picture 10" descr="A screenshot of a cell phone&#10;&#10;Description automatically generated">
            <a:extLst>
              <a:ext uri="{FF2B5EF4-FFF2-40B4-BE49-F238E27FC236}">
                <a16:creationId xmlns:a16="http://schemas.microsoft.com/office/drawing/2014/main" id="{E3F8BB63-C4F4-42E1-81A6-2858223FD93A}"/>
              </a:ext>
            </a:extLst>
          </p:cNvPr>
          <p:cNvPicPr>
            <a:picLocks noChangeAspect="1"/>
          </p:cNvPicPr>
          <p:nvPr/>
        </p:nvPicPr>
        <p:blipFill rotWithShape="1">
          <a:blip r:embed="rId3"/>
          <a:srcRect l="41228" t="-2078" r="10125" b="641"/>
          <a:stretch/>
        </p:blipFill>
        <p:spPr>
          <a:xfrm>
            <a:off x="1417058" y="2300566"/>
            <a:ext cx="1920240" cy="1920240"/>
          </a:xfrm>
          <a:prstGeom prst="ellipse">
            <a:avLst/>
          </a:prstGeom>
        </p:spPr>
      </p:pic>
      <p:pic>
        <p:nvPicPr>
          <p:cNvPr id="18" name="Picture 17" descr="A group of people standing in a room&#10;&#10;Description automatically generated">
            <a:extLst>
              <a:ext uri="{FF2B5EF4-FFF2-40B4-BE49-F238E27FC236}">
                <a16:creationId xmlns:a16="http://schemas.microsoft.com/office/drawing/2014/main" id="{4AF8B885-CD6E-489C-9C9B-71C772B881A2}"/>
              </a:ext>
            </a:extLst>
          </p:cNvPr>
          <p:cNvPicPr>
            <a:picLocks noChangeAspect="1"/>
          </p:cNvPicPr>
          <p:nvPr/>
        </p:nvPicPr>
        <p:blipFill rotWithShape="1">
          <a:blip r:embed="rId4"/>
          <a:srcRect l="16667" r="16667"/>
          <a:stretch/>
        </p:blipFill>
        <p:spPr>
          <a:xfrm>
            <a:off x="4857500" y="2300566"/>
            <a:ext cx="1920240" cy="1920240"/>
          </a:xfrm>
          <a:prstGeom prst="ellipse">
            <a:avLst/>
          </a:prstGeom>
        </p:spPr>
      </p:pic>
      <p:pic>
        <p:nvPicPr>
          <p:cNvPr id="26" name="Picture 25" descr="A group of people sitting at a table&#10;&#10;Description automatically generated">
            <a:extLst>
              <a:ext uri="{FF2B5EF4-FFF2-40B4-BE49-F238E27FC236}">
                <a16:creationId xmlns:a16="http://schemas.microsoft.com/office/drawing/2014/main" id="{91511493-83C4-41F8-84BA-25E038FF54E7}"/>
              </a:ext>
            </a:extLst>
          </p:cNvPr>
          <p:cNvPicPr>
            <a:picLocks noChangeAspect="1"/>
          </p:cNvPicPr>
          <p:nvPr/>
        </p:nvPicPr>
        <p:blipFill rotWithShape="1">
          <a:blip r:embed="rId5"/>
          <a:srcRect l="15336" r="17998"/>
          <a:stretch/>
        </p:blipFill>
        <p:spPr>
          <a:xfrm>
            <a:off x="8537772" y="2296853"/>
            <a:ext cx="1920240" cy="1920240"/>
          </a:xfrm>
          <a:prstGeom prst="ellipse">
            <a:avLst/>
          </a:prstGeom>
        </p:spPr>
      </p:pic>
    </p:spTree>
    <p:extLst>
      <p:ext uri="{BB962C8B-B14F-4D97-AF65-F5344CB8AC3E}">
        <p14:creationId xmlns:p14="http://schemas.microsoft.com/office/powerpoint/2010/main" val="128510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5216" y="3033223"/>
            <a:ext cx="9144000" cy="498598"/>
          </a:xfrm>
        </p:spPr>
        <p:txBody>
          <a:bodyPr/>
          <a:lstStyle/>
          <a:p>
            <a:r>
              <a:rPr lang="en-US" dirty="0"/>
              <a:t>Thank You</a:t>
            </a:r>
          </a:p>
        </p:txBody>
      </p:sp>
    </p:spTree>
    <p:extLst>
      <p:ext uri="{BB962C8B-B14F-4D97-AF65-F5344CB8AC3E}">
        <p14:creationId xmlns:p14="http://schemas.microsoft.com/office/powerpoint/2010/main" val="1416314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a:xfrm>
            <a:off x="585216" y="2309812"/>
            <a:ext cx="3182027" cy="3959225"/>
          </a:xfrm>
        </p:spPr>
        <p:txBody>
          <a:bodyPr/>
          <a:lstStyle/>
          <a:p>
            <a:r>
              <a:rPr lang="en-US" dirty="0"/>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2806922"/>
          </a:xfrm>
        </p:spPr>
        <p:txBody>
          <a:bodyPr/>
          <a:lstStyle/>
          <a:p>
            <a:r>
              <a:rPr lang="en-US" dirty="0"/>
              <a:t>What is the Power Platform</a:t>
            </a:r>
          </a:p>
          <a:p>
            <a:r>
              <a:rPr lang="en-US" dirty="0"/>
              <a:t>Understanding PowerApps</a:t>
            </a:r>
          </a:p>
          <a:p>
            <a:r>
              <a:rPr lang="en-US" dirty="0"/>
              <a:t>Understanding Power Automate</a:t>
            </a:r>
          </a:p>
          <a:p>
            <a:r>
              <a:rPr lang="en-US" dirty="0"/>
              <a:t>Understanding Power BI</a:t>
            </a:r>
          </a:p>
          <a:p>
            <a:r>
              <a:rPr lang="en-US" dirty="0"/>
              <a:t>Understanding Power Virtual Agents</a:t>
            </a:r>
          </a:p>
        </p:txBody>
      </p:sp>
    </p:spTree>
    <p:extLst>
      <p:ext uri="{BB962C8B-B14F-4D97-AF65-F5344CB8AC3E}">
        <p14:creationId xmlns:p14="http://schemas.microsoft.com/office/powerpoint/2010/main" val="4178565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8C89CA04-9256-4FAC-BA65-CC9F8C0E18A3}"/>
              </a:ext>
            </a:extLst>
          </p:cNvPr>
          <p:cNvSpPr/>
          <p:nvPr/>
        </p:nvSpPr>
        <p:spPr bwMode="auto">
          <a:xfrm>
            <a:off x="2536697" y="4625994"/>
            <a:ext cx="670790" cy="662724"/>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chemeClr val="tx1"/>
              </a:solidFill>
              <a:latin typeface="Segoe UI"/>
              <a:cs typeface="Segoe UI" pitchFamily="34" charset="0"/>
            </a:endParaRPr>
          </a:p>
        </p:txBody>
      </p:sp>
      <p:cxnSp>
        <p:nvCxnSpPr>
          <p:cNvPr id="2" name="Straight Connector 1">
            <a:extLst>
              <a:ext uri="{FF2B5EF4-FFF2-40B4-BE49-F238E27FC236}">
                <a16:creationId xmlns:a16="http://schemas.microsoft.com/office/drawing/2014/main" id="{34E45A4E-B28F-42ED-B8BF-25F1E0E6708F}"/>
              </a:ext>
            </a:extLst>
          </p:cNvPr>
          <p:cNvCxnSpPr>
            <a:cxnSpLocks/>
          </p:cNvCxnSpPr>
          <p:nvPr/>
        </p:nvCxnSpPr>
        <p:spPr>
          <a:xfrm>
            <a:off x="1885706" y="2542215"/>
            <a:ext cx="8134703" cy="0"/>
          </a:xfrm>
          <a:prstGeom prst="line">
            <a:avLst/>
          </a:pr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3" name="object 3"/>
          <p:cNvGrpSpPr/>
          <p:nvPr/>
        </p:nvGrpSpPr>
        <p:grpSpPr>
          <a:xfrm>
            <a:off x="1296469" y="2086171"/>
            <a:ext cx="9313175" cy="997715"/>
            <a:chOff x="1461515" y="2536674"/>
            <a:chExt cx="9313175" cy="997715"/>
          </a:xfrm>
        </p:grpSpPr>
        <p:sp>
          <p:nvSpPr>
            <p:cNvPr id="33" name="object 33"/>
            <p:cNvSpPr/>
            <p:nvPr/>
          </p:nvSpPr>
          <p:spPr>
            <a:xfrm>
              <a:off x="1461515" y="2546857"/>
              <a:ext cx="914400" cy="914400"/>
            </a:xfrm>
            <a:prstGeom prst="rect">
              <a:avLst/>
            </a:prstGeom>
            <a:blipFill>
              <a:blip r:embed="rId3" cstate="print"/>
              <a:stretch>
                <a:fillRect/>
              </a:stretch>
            </a:blipFill>
          </p:spPr>
          <p:txBody>
            <a:bodyPr wrap="square" lIns="0" tIns="0" rIns="0" bIns="0" rtlCol="0"/>
            <a:lstStyle/>
            <a:p>
              <a:endParaRPr/>
            </a:p>
          </p:txBody>
        </p:sp>
        <p:sp>
          <p:nvSpPr>
            <p:cNvPr id="34" name="object 34"/>
            <p:cNvSpPr/>
            <p:nvPr/>
          </p:nvSpPr>
          <p:spPr>
            <a:xfrm>
              <a:off x="4335189" y="2579279"/>
              <a:ext cx="914400" cy="914400"/>
            </a:xfrm>
            <a:prstGeom prst="rect">
              <a:avLst/>
            </a:prstGeom>
            <a:blipFill>
              <a:blip r:embed="rId4" cstate="print"/>
              <a:stretch>
                <a:fillRect/>
              </a:stretch>
            </a:blipFill>
          </p:spPr>
          <p:txBody>
            <a:bodyPr wrap="square" lIns="0" tIns="0" rIns="0" bIns="0" rtlCol="0"/>
            <a:lstStyle/>
            <a:p>
              <a:endParaRPr/>
            </a:p>
          </p:txBody>
        </p:sp>
        <p:sp>
          <p:nvSpPr>
            <p:cNvPr id="35" name="object 35"/>
            <p:cNvSpPr/>
            <p:nvPr/>
          </p:nvSpPr>
          <p:spPr>
            <a:xfrm>
              <a:off x="7013066" y="2536674"/>
              <a:ext cx="914400" cy="914400"/>
            </a:xfrm>
            <a:prstGeom prst="rect">
              <a:avLst/>
            </a:prstGeom>
            <a:blipFill>
              <a:blip r:embed="rId5" cstate="print"/>
              <a:stretch>
                <a:fillRect/>
              </a:stretch>
            </a:blipFill>
          </p:spPr>
          <p:txBody>
            <a:bodyPr wrap="square" lIns="0" tIns="0" rIns="0" bIns="0" rtlCol="0"/>
            <a:lstStyle/>
            <a:p>
              <a:endParaRPr/>
            </a:p>
          </p:txBody>
        </p:sp>
        <p:sp>
          <p:nvSpPr>
            <p:cNvPr id="36" name="object 36"/>
            <p:cNvSpPr/>
            <p:nvPr/>
          </p:nvSpPr>
          <p:spPr>
            <a:xfrm>
              <a:off x="9861814" y="2621513"/>
              <a:ext cx="912876" cy="912876"/>
            </a:xfrm>
            <a:prstGeom prst="rect">
              <a:avLst/>
            </a:prstGeom>
            <a:blipFill>
              <a:blip r:embed="rId6" cstate="print"/>
              <a:stretch>
                <a:fillRect/>
              </a:stretch>
            </a:blipFill>
          </p:spPr>
          <p:txBody>
            <a:bodyPr wrap="square" lIns="0" tIns="0" rIns="0" bIns="0" rtlCol="0"/>
            <a:lstStyle/>
            <a:p>
              <a:endParaRPr/>
            </a:p>
          </p:txBody>
        </p:sp>
      </p:grpSp>
      <p:sp>
        <p:nvSpPr>
          <p:cNvPr id="44" name="Rectangle 43">
            <a:extLst>
              <a:ext uri="{FF2B5EF4-FFF2-40B4-BE49-F238E27FC236}">
                <a16:creationId xmlns:a16="http://schemas.microsoft.com/office/drawing/2014/main" id="{BE0DCF1D-EE77-4CB8-9AD2-94F26AA744F6}"/>
              </a:ext>
            </a:extLst>
          </p:cNvPr>
          <p:cNvSpPr/>
          <p:nvPr/>
        </p:nvSpPr>
        <p:spPr bwMode="auto">
          <a:xfrm>
            <a:off x="6547375" y="3134355"/>
            <a:ext cx="1733887"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dirty="0">
                <a:ln>
                  <a:noFill/>
                </a:ln>
                <a:solidFill>
                  <a:schemeClr val="tx1"/>
                </a:solidFill>
                <a:effectLst/>
                <a:uLnTx/>
                <a:uFillTx/>
                <a:ea typeface="Segoe UI" pitchFamily="34" charset="0"/>
                <a:cs typeface="Segoe UI" pitchFamily="34" charset="0"/>
              </a:rPr>
              <a:t>Business analytics</a:t>
            </a:r>
          </a:p>
        </p:txBody>
      </p:sp>
      <p:sp>
        <p:nvSpPr>
          <p:cNvPr id="45" name="Rectangle 44">
            <a:extLst>
              <a:ext uri="{FF2B5EF4-FFF2-40B4-BE49-F238E27FC236}">
                <a16:creationId xmlns:a16="http://schemas.microsoft.com/office/drawing/2014/main" id="{F5BC73C0-031D-4C67-B5B7-EE51112E8C75}"/>
              </a:ext>
            </a:extLst>
          </p:cNvPr>
          <p:cNvSpPr/>
          <p:nvPr/>
        </p:nvSpPr>
        <p:spPr bwMode="auto">
          <a:xfrm>
            <a:off x="1113522" y="3143395"/>
            <a:ext cx="2009825"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mj-lt"/>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dirty="0">
                <a:ln>
                  <a:noFill/>
                </a:ln>
                <a:solidFill>
                  <a:schemeClr val="tx1"/>
                </a:solidFill>
                <a:effectLst/>
                <a:uLnTx/>
                <a:uFillTx/>
                <a:ea typeface="+mn-ea"/>
                <a:cs typeface="Segoe UI" pitchFamily="34" charset="0"/>
              </a:rPr>
              <a:t>Application development</a:t>
            </a:r>
          </a:p>
        </p:txBody>
      </p:sp>
      <p:sp>
        <p:nvSpPr>
          <p:cNvPr id="46" name="Rectangle 45">
            <a:extLst>
              <a:ext uri="{FF2B5EF4-FFF2-40B4-BE49-F238E27FC236}">
                <a16:creationId xmlns:a16="http://schemas.microsoft.com/office/drawing/2014/main" id="{422D75FC-DF0D-4905-BA2B-E6594D74831A}"/>
              </a:ext>
            </a:extLst>
          </p:cNvPr>
          <p:cNvSpPr/>
          <p:nvPr/>
        </p:nvSpPr>
        <p:spPr bwMode="auto">
          <a:xfrm>
            <a:off x="3654223" y="3151549"/>
            <a:ext cx="2160523"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itchFamily="34" charset="0"/>
              </a:rPr>
              <a:t>Process automation</a:t>
            </a:r>
          </a:p>
        </p:txBody>
      </p:sp>
      <p:sp>
        <p:nvSpPr>
          <p:cNvPr id="49" name="Rectangle 48">
            <a:extLst>
              <a:ext uri="{FF2B5EF4-FFF2-40B4-BE49-F238E27FC236}">
                <a16:creationId xmlns:a16="http://schemas.microsoft.com/office/drawing/2014/main" id="{1283B7E9-30AF-46F2-BFE4-6F0A2CC8D4DA}"/>
              </a:ext>
            </a:extLst>
          </p:cNvPr>
          <p:cNvSpPr/>
          <p:nvPr/>
        </p:nvSpPr>
        <p:spPr bwMode="auto">
          <a:xfrm>
            <a:off x="8920205" y="3143395"/>
            <a:ext cx="2274983"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Segoe UI" pitchFamily="34" charset="0"/>
              </a:rPr>
              <a:t>Power Virtual Agents</a:t>
            </a:r>
          </a:p>
          <a:p>
            <a:pPr marL="0" marR="0" lvl="0" indent="0" algn="ctr" defTabSz="932114" rtl="0" eaLnBrk="1" fontAlgn="auto"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a:rPr>
              <a:t>Intelligent bots</a:t>
            </a:r>
          </a:p>
        </p:txBody>
      </p:sp>
      <p:sp>
        <p:nvSpPr>
          <p:cNvPr id="60" name="plug" title="Icon of a power plug showing an A to B connection">
            <a:extLst>
              <a:ext uri="{FF2B5EF4-FFF2-40B4-BE49-F238E27FC236}">
                <a16:creationId xmlns:a16="http://schemas.microsoft.com/office/drawing/2014/main" id="{F6560800-8B58-4390-9B82-4EC94908D549}"/>
              </a:ext>
            </a:extLst>
          </p:cNvPr>
          <p:cNvSpPr>
            <a:spLocks noChangeAspect="1" noEditPoints="1"/>
          </p:cNvSpPr>
          <p:nvPr/>
        </p:nvSpPr>
        <p:spPr bwMode="auto">
          <a:xfrm>
            <a:off x="2695811" y="4790262"/>
            <a:ext cx="352562" cy="33418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952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pic>
        <p:nvPicPr>
          <p:cNvPr id="61" name="Graphic 60">
            <a:extLst>
              <a:ext uri="{FF2B5EF4-FFF2-40B4-BE49-F238E27FC236}">
                <a16:creationId xmlns:a16="http://schemas.microsoft.com/office/drawing/2014/main" id="{3048D76B-048B-4FE0-9B99-4267F3CE26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64042" y="4761319"/>
            <a:ext cx="437774" cy="449498"/>
          </a:xfrm>
          <a:prstGeom prst="rect">
            <a:avLst/>
          </a:prstGeom>
        </p:spPr>
      </p:pic>
      <p:sp>
        <p:nvSpPr>
          <p:cNvPr id="62" name="Rectangle 42">
            <a:extLst>
              <a:ext uri="{FF2B5EF4-FFF2-40B4-BE49-F238E27FC236}">
                <a16:creationId xmlns:a16="http://schemas.microsoft.com/office/drawing/2014/main" id="{A2A5FA7F-B26C-42A3-9954-B71384C9A0DC}"/>
              </a:ext>
            </a:extLst>
          </p:cNvPr>
          <p:cNvSpPr/>
          <p:nvPr/>
        </p:nvSpPr>
        <p:spPr bwMode="auto">
          <a:xfrm flipV="1">
            <a:off x="2872092" y="4313073"/>
            <a:ext cx="6468554" cy="30844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4762EDF5-8756-43B3-AA8D-522286E8BBD3}"/>
              </a:ext>
            </a:extLst>
          </p:cNvPr>
          <p:cNvCxnSpPr>
            <a:cxnSpLocks/>
          </p:cNvCxnSpPr>
          <p:nvPr/>
        </p:nvCxnSpPr>
        <p:spPr>
          <a:xfrm>
            <a:off x="5157018" y="4313073"/>
            <a:ext cx="0" cy="457200"/>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BFA1109E-9BB9-4B7D-B2CB-B2F1602CE84F}"/>
              </a:ext>
            </a:extLst>
          </p:cNvPr>
          <p:cNvSpPr/>
          <p:nvPr/>
        </p:nvSpPr>
        <p:spPr bwMode="auto">
          <a:xfrm>
            <a:off x="2125962" y="5539739"/>
            <a:ext cx="149226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Data</a:t>
            </a:r>
            <a:b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b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connectors</a:t>
            </a:r>
          </a:p>
        </p:txBody>
      </p:sp>
      <p:sp>
        <p:nvSpPr>
          <p:cNvPr id="65" name="Rectangle 64">
            <a:extLst>
              <a:ext uri="{FF2B5EF4-FFF2-40B4-BE49-F238E27FC236}">
                <a16:creationId xmlns:a16="http://schemas.microsoft.com/office/drawing/2014/main" id="{2959987D-0CB0-4FB2-ADA6-83B583AD320F}"/>
              </a:ext>
            </a:extLst>
          </p:cNvPr>
          <p:cNvSpPr/>
          <p:nvPr/>
        </p:nvSpPr>
        <p:spPr bwMode="auto">
          <a:xfrm>
            <a:off x="4411499" y="5539739"/>
            <a:ext cx="149226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AI Builder</a:t>
            </a:r>
          </a:p>
        </p:txBody>
      </p:sp>
      <p:sp>
        <p:nvSpPr>
          <p:cNvPr id="66" name="Rectangle 65">
            <a:extLst>
              <a:ext uri="{FF2B5EF4-FFF2-40B4-BE49-F238E27FC236}">
                <a16:creationId xmlns:a16="http://schemas.microsoft.com/office/drawing/2014/main" id="{E2007A73-27D2-4A96-8823-68188791060A}"/>
              </a:ext>
            </a:extLst>
          </p:cNvPr>
          <p:cNvSpPr/>
          <p:nvPr/>
        </p:nvSpPr>
        <p:spPr bwMode="auto">
          <a:xfrm>
            <a:off x="6668188" y="5539739"/>
            <a:ext cx="149226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Common</a:t>
            </a:r>
            <a:b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b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Data Service</a:t>
            </a:r>
          </a:p>
        </p:txBody>
      </p:sp>
      <p:cxnSp>
        <p:nvCxnSpPr>
          <p:cNvPr id="8" name="Straight Connector 7">
            <a:extLst>
              <a:ext uri="{FF2B5EF4-FFF2-40B4-BE49-F238E27FC236}">
                <a16:creationId xmlns:a16="http://schemas.microsoft.com/office/drawing/2014/main" id="{0FAD70D7-B1AB-4A79-9FB7-D2EDCA4008A8}"/>
              </a:ext>
            </a:extLst>
          </p:cNvPr>
          <p:cNvCxnSpPr>
            <a:cxnSpLocks/>
          </p:cNvCxnSpPr>
          <p:nvPr/>
        </p:nvCxnSpPr>
        <p:spPr>
          <a:xfrm>
            <a:off x="7415035" y="4313073"/>
            <a:ext cx="0" cy="457200"/>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620FF27-559B-4A78-B605-46D99FE50C1F}"/>
              </a:ext>
            </a:extLst>
          </p:cNvPr>
          <p:cNvSpPr/>
          <p:nvPr/>
        </p:nvSpPr>
        <p:spPr bwMode="auto">
          <a:xfrm>
            <a:off x="8592075" y="5539739"/>
            <a:ext cx="149226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Management </a:t>
            </a:r>
          </a:p>
          <a:p>
            <a:pPr marL="0" marR="0" lvl="0" indent="0" algn="ctr" defTabSz="932114" rtl="0" eaLnBrk="1" fontAlgn="base" latinLnBrk="0" hangingPunct="1">
              <a:lnSpc>
                <a:spcPct val="100000"/>
              </a:lnSpc>
              <a:spcBef>
                <a:spcPct val="0"/>
              </a:spcBef>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Tools </a:t>
            </a:r>
          </a:p>
        </p:txBody>
      </p:sp>
      <p:sp>
        <p:nvSpPr>
          <p:cNvPr id="39" name="Oval 38">
            <a:extLst>
              <a:ext uri="{FF2B5EF4-FFF2-40B4-BE49-F238E27FC236}">
                <a16:creationId xmlns:a16="http://schemas.microsoft.com/office/drawing/2014/main" id="{E8D18FC5-91A3-4968-889F-934D593BC0A7}"/>
              </a:ext>
            </a:extLst>
          </p:cNvPr>
          <p:cNvSpPr/>
          <p:nvPr/>
        </p:nvSpPr>
        <p:spPr bwMode="auto">
          <a:xfrm>
            <a:off x="4837937" y="4625994"/>
            <a:ext cx="670790" cy="662724"/>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chemeClr val="tx1"/>
              </a:solidFill>
              <a:latin typeface="Segoe UI"/>
              <a:cs typeface="Segoe UI" pitchFamily="34" charset="0"/>
            </a:endParaRPr>
          </a:p>
        </p:txBody>
      </p:sp>
      <p:sp>
        <p:nvSpPr>
          <p:cNvPr id="41" name="Oval 40">
            <a:extLst>
              <a:ext uri="{FF2B5EF4-FFF2-40B4-BE49-F238E27FC236}">
                <a16:creationId xmlns:a16="http://schemas.microsoft.com/office/drawing/2014/main" id="{28F893CC-08C9-47E9-B45F-7F08F6C2CD78}"/>
              </a:ext>
            </a:extLst>
          </p:cNvPr>
          <p:cNvSpPr/>
          <p:nvPr/>
        </p:nvSpPr>
        <p:spPr bwMode="auto">
          <a:xfrm>
            <a:off x="7089291" y="4625994"/>
            <a:ext cx="670790" cy="662724"/>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chemeClr val="tx1"/>
              </a:solidFill>
              <a:latin typeface="Segoe UI"/>
              <a:cs typeface="Segoe UI" pitchFamily="34" charset="0"/>
            </a:endParaRPr>
          </a:p>
        </p:txBody>
      </p:sp>
      <p:sp>
        <p:nvSpPr>
          <p:cNvPr id="43" name="Oval 42">
            <a:extLst>
              <a:ext uri="{FF2B5EF4-FFF2-40B4-BE49-F238E27FC236}">
                <a16:creationId xmlns:a16="http://schemas.microsoft.com/office/drawing/2014/main" id="{5CC18FA8-7CDF-47A7-9498-551F5CBEDA5C}"/>
              </a:ext>
            </a:extLst>
          </p:cNvPr>
          <p:cNvSpPr/>
          <p:nvPr/>
        </p:nvSpPr>
        <p:spPr bwMode="auto">
          <a:xfrm>
            <a:off x="9005250" y="4625994"/>
            <a:ext cx="670790" cy="662724"/>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chemeClr val="tx1"/>
              </a:solidFill>
              <a:latin typeface="Segoe UI"/>
              <a:cs typeface="Segoe UI" pitchFamily="34" charset="0"/>
            </a:endParaRPr>
          </a:p>
        </p:txBody>
      </p:sp>
      <p:pic>
        <p:nvPicPr>
          <p:cNvPr id="6" name="Graphic 5">
            <a:extLst>
              <a:ext uri="{FF2B5EF4-FFF2-40B4-BE49-F238E27FC236}">
                <a16:creationId xmlns:a16="http://schemas.microsoft.com/office/drawing/2014/main" id="{E20FBA78-E501-4035-A715-E519C405AC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50394" y="4757190"/>
            <a:ext cx="389890" cy="400332"/>
          </a:xfrm>
          <a:prstGeom prst="rect">
            <a:avLst/>
          </a:prstGeom>
        </p:spPr>
      </p:pic>
      <p:pic>
        <p:nvPicPr>
          <p:cNvPr id="7" name="Graphic 6">
            <a:extLst>
              <a:ext uri="{FF2B5EF4-FFF2-40B4-BE49-F238E27FC236}">
                <a16:creationId xmlns:a16="http://schemas.microsoft.com/office/drawing/2014/main" id="{15C90A36-F825-4031-9AC3-ACCDDCDA88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36161" y="4768831"/>
            <a:ext cx="377050" cy="377050"/>
          </a:xfrm>
          <a:prstGeom prst="rect">
            <a:avLst/>
          </a:prstGeom>
        </p:spPr>
      </p:pic>
      <p:sp>
        <p:nvSpPr>
          <p:cNvPr id="5" name="monitor_3" title="Icon of a monitor with a checkmark on the lower right corner">
            <a:extLst>
              <a:ext uri="{FF2B5EF4-FFF2-40B4-BE49-F238E27FC236}">
                <a16:creationId xmlns:a16="http://schemas.microsoft.com/office/drawing/2014/main" id="{27E46C87-DDF6-41D7-AE4A-F4FA63E3AE29}"/>
              </a:ext>
            </a:extLst>
          </p:cNvPr>
          <p:cNvSpPr>
            <a:spLocks noChangeAspect="1" noEditPoints="1"/>
          </p:cNvSpPr>
          <p:nvPr/>
        </p:nvSpPr>
        <p:spPr bwMode="auto">
          <a:xfrm>
            <a:off x="9145637" y="4800964"/>
            <a:ext cx="390016" cy="312784"/>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itle 13">
            <a:extLst>
              <a:ext uri="{FF2B5EF4-FFF2-40B4-BE49-F238E27FC236}">
                <a16:creationId xmlns:a16="http://schemas.microsoft.com/office/drawing/2014/main" id="{F754684D-DDC3-4DB3-B139-BF48F8739E74}"/>
              </a:ext>
            </a:extLst>
          </p:cNvPr>
          <p:cNvSpPr>
            <a:spLocks noGrp="1"/>
          </p:cNvSpPr>
          <p:nvPr>
            <p:ph type="title"/>
          </p:nvPr>
        </p:nvSpPr>
        <p:spPr>
          <a:xfrm>
            <a:off x="588263" y="457200"/>
            <a:ext cx="11018520" cy="1292662"/>
          </a:xfrm>
        </p:spPr>
        <p:txBody>
          <a:bodyPr/>
          <a:lstStyle/>
          <a:p>
            <a:r>
              <a:rPr lang="en-US" dirty="0"/>
              <a:t>Microsoft Power Platform</a:t>
            </a:r>
            <a:br>
              <a:rPr lang="en-US" dirty="0"/>
            </a:br>
            <a:r>
              <a:rPr lang="en-US" sz="2400" dirty="0">
                <a:solidFill>
                  <a:schemeClr val="tx1"/>
                </a:solidFill>
                <a:latin typeface="+mn-lt"/>
              </a:rPr>
              <a:t>The low-code platform that spans Office 365, Azure, Dynamics 365, and standalone applications</a:t>
            </a:r>
          </a:p>
        </p:txBody>
      </p:sp>
    </p:spTree>
    <p:extLst>
      <p:ext uri="{BB962C8B-B14F-4D97-AF65-F5344CB8AC3E}">
        <p14:creationId xmlns:p14="http://schemas.microsoft.com/office/powerpoint/2010/main" val="395734037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PowerApps?</a:t>
            </a:r>
          </a:p>
        </p:txBody>
      </p:sp>
    </p:spTree>
    <p:extLst>
      <p:ext uri="{BB962C8B-B14F-4D97-AF65-F5344CB8AC3E}">
        <p14:creationId xmlns:p14="http://schemas.microsoft.com/office/powerpoint/2010/main" val="2471097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861774"/>
          </a:xfrm>
        </p:spPr>
        <p:txBody>
          <a:bodyPr/>
          <a:lstStyle/>
          <a:p>
            <a:r>
              <a:rPr lang="en-US" dirty="0"/>
              <a:t>What is PowerApps?</a:t>
            </a:r>
            <a:br>
              <a:rPr lang="en-US" dirty="0"/>
            </a:br>
            <a:r>
              <a:rPr lang="en-ZA" sz="2000" dirty="0">
                <a:latin typeface="+mn-lt"/>
              </a:rPr>
              <a:t>Empower everyone to create apps</a:t>
            </a:r>
            <a:endParaRPr lang="en-US" sz="2000" dirty="0">
              <a:latin typeface="+mn-lt"/>
            </a:endParaRPr>
          </a:p>
        </p:txBody>
      </p:sp>
      <p:sp>
        <p:nvSpPr>
          <p:cNvPr id="6" name="Text Placeholder 5"/>
          <p:cNvSpPr>
            <a:spLocks noGrp="1"/>
          </p:cNvSpPr>
          <p:nvPr>
            <p:ph sz="quarter" idx="10"/>
          </p:nvPr>
        </p:nvSpPr>
        <p:spPr>
          <a:xfrm>
            <a:off x="584200" y="1435100"/>
            <a:ext cx="11018838" cy="1809726"/>
          </a:xfrm>
        </p:spPr>
        <p:txBody>
          <a:bodyPr/>
          <a:lstStyle/>
          <a:p>
            <a:r>
              <a:rPr lang="en-ZA" dirty="0"/>
              <a:t>Use Power Apps to rapidly create web and mobile applications without writing any code.</a:t>
            </a:r>
          </a:p>
          <a:p>
            <a:r>
              <a:rPr lang="en-ZA" dirty="0"/>
              <a:t>Build once and deploy apps in one click across iOS, Android, Windows, and Web.</a:t>
            </a:r>
            <a:endParaRPr lang="en-US" dirty="0"/>
          </a:p>
        </p:txBody>
      </p:sp>
      <p:sp>
        <p:nvSpPr>
          <p:cNvPr id="2" name="Rectangle 1">
            <a:extLst>
              <a:ext uri="{FF2B5EF4-FFF2-40B4-BE49-F238E27FC236}">
                <a16:creationId xmlns:a16="http://schemas.microsoft.com/office/drawing/2014/main" id="{2BD8AD9E-D8D2-4CB4-B833-3F7981BFC169}"/>
              </a:ext>
              <a:ext uri="{C183D7F6-B498-43B3-948B-1728B52AA6E4}">
                <adec:decorative xmlns:adec="http://schemas.microsoft.com/office/drawing/2017/decorative" val="1"/>
              </a:ext>
            </a:extLst>
          </p:cNvPr>
          <p:cNvSpPr/>
          <p:nvPr/>
        </p:nvSpPr>
        <p:spPr bwMode="auto">
          <a:xfrm>
            <a:off x="6672263" y="2670628"/>
            <a:ext cx="4931473" cy="3598409"/>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a:extLst>
              <a:ext uri="{FF2B5EF4-FFF2-40B4-BE49-F238E27FC236}">
                <a16:creationId xmlns:a16="http://schemas.microsoft.com/office/drawing/2014/main" id="{B30A1487-572D-4311-B294-DF63F9162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418" y="3360952"/>
            <a:ext cx="7227809" cy="324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37069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 Automate?</a:t>
            </a:r>
          </a:p>
        </p:txBody>
      </p:sp>
    </p:spTree>
    <p:extLst>
      <p:ext uri="{BB962C8B-B14F-4D97-AF65-F5344CB8AC3E}">
        <p14:creationId xmlns:p14="http://schemas.microsoft.com/office/powerpoint/2010/main" val="3909563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861774"/>
          </a:xfrm>
        </p:spPr>
        <p:txBody>
          <a:bodyPr/>
          <a:lstStyle/>
          <a:p>
            <a:r>
              <a:rPr lang="en-US" dirty="0"/>
              <a:t>What is Power Automate?</a:t>
            </a:r>
            <a:br>
              <a:rPr lang="en-US" dirty="0"/>
            </a:br>
            <a:r>
              <a:rPr lang="en-ZA" sz="2000" dirty="0">
                <a:latin typeface="+mn-lt"/>
              </a:rPr>
              <a:t>Automate processes across Power Platform</a:t>
            </a:r>
            <a:endParaRPr lang="en-US" sz="2000" dirty="0">
              <a:latin typeface="+mn-lt"/>
            </a:endParaRPr>
          </a:p>
        </p:txBody>
      </p:sp>
      <p:sp>
        <p:nvSpPr>
          <p:cNvPr id="6" name="Text Placeholder 5"/>
          <p:cNvSpPr>
            <a:spLocks noGrp="1"/>
          </p:cNvSpPr>
          <p:nvPr>
            <p:ph sz="quarter" idx="10"/>
          </p:nvPr>
        </p:nvSpPr>
        <p:spPr>
          <a:xfrm>
            <a:off x="584200" y="1435100"/>
            <a:ext cx="11018838" cy="2326791"/>
          </a:xfrm>
        </p:spPr>
        <p:txBody>
          <a:bodyPr/>
          <a:lstStyle/>
          <a:p>
            <a:r>
              <a:rPr lang="en-US" dirty="0"/>
              <a:t>Power Automate allows you to automate repetitive manual tasks that are important running business operations.</a:t>
            </a:r>
            <a:endParaRPr lang="en-ZA" dirty="0"/>
          </a:p>
          <a:p>
            <a:r>
              <a:rPr lang="en-ZA" dirty="0"/>
              <a:t>Send automatic reminders for past​ due tasks. </a:t>
            </a:r>
          </a:p>
          <a:p>
            <a:r>
              <a:rPr lang="en-ZA" dirty="0"/>
              <a:t>Create a flow once and enable makers to use it across the Power Platform. </a:t>
            </a:r>
            <a:endParaRPr lang="en-US" dirty="0"/>
          </a:p>
        </p:txBody>
      </p:sp>
      <p:sp>
        <p:nvSpPr>
          <p:cNvPr id="2" name="Rectangle 1">
            <a:extLst>
              <a:ext uri="{FF2B5EF4-FFF2-40B4-BE49-F238E27FC236}">
                <a16:creationId xmlns:a16="http://schemas.microsoft.com/office/drawing/2014/main" id="{2BD8AD9E-D8D2-4CB4-B833-3F7981BFC169}"/>
              </a:ext>
              <a:ext uri="{C183D7F6-B498-43B3-948B-1728B52AA6E4}">
                <adec:decorative xmlns:adec="http://schemas.microsoft.com/office/drawing/2017/decorative" val="1"/>
              </a:ext>
            </a:extLst>
          </p:cNvPr>
          <p:cNvSpPr/>
          <p:nvPr/>
        </p:nvSpPr>
        <p:spPr bwMode="auto">
          <a:xfrm>
            <a:off x="6672263" y="2670628"/>
            <a:ext cx="4931473" cy="3598409"/>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2050" name="Picture 2">
            <a:extLst>
              <a:ext uri="{FF2B5EF4-FFF2-40B4-BE49-F238E27FC236}">
                <a16:creationId xmlns:a16="http://schemas.microsoft.com/office/drawing/2014/main" id="{85F11C9A-EBF5-4F75-9639-99A1F85CD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237" y="3359523"/>
            <a:ext cx="6951865" cy="3311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4454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 BI?</a:t>
            </a:r>
          </a:p>
        </p:txBody>
      </p:sp>
    </p:spTree>
    <p:extLst>
      <p:ext uri="{BB962C8B-B14F-4D97-AF65-F5344CB8AC3E}">
        <p14:creationId xmlns:p14="http://schemas.microsoft.com/office/powerpoint/2010/main" val="34097964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5996411" cy="861774"/>
          </a:xfrm>
        </p:spPr>
        <p:txBody>
          <a:bodyPr/>
          <a:lstStyle/>
          <a:p>
            <a:r>
              <a:rPr lang="en-US" dirty="0"/>
              <a:t>What is Power BI?</a:t>
            </a:r>
            <a:br>
              <a:rPr lang="en-US" dirty="0"/>
            </a:br>
            <a:r>
              <a:rPr lang="en-ZA" sz="2000" dirty="0">
                <a:latin typeface="+mn-lt"/>
              </a:rPr>
              <a:t>AI Infused experiences with the familiarity of Office</a:t>
            </a:r>
            <a:endParaRPr lang="en-US" sz="2000" dirty="0">
              <a:latin typeface="+mn-lt"/>
            </a:endParaRPr>
          </a:p>
        </p:txBody>
      </p:sp>
      <p:sp>
        <p:nvSpPr>
          <p:cNvPr id="6" name="Text Placeholder 5"/>
          <p:cNvSpPr>
            <a:spLocks noGrp="1"/>
          </p:cNvSpPr>
          <p:nvPr>
            <p:ph sz="quarter" idx="10"/>
          </p:nvPr>
        </p:nvSpPr>
        <p:spPr>
          <a:xfrm>
            <a:off x="584200" y="1435100"/>
            <a:ext cx="11018838" cy="1809726"/>
          </a:xfrm>
        </p:spPr>
        <p:txBody>
          <a:bodyPr/>
          <a:lstStyle/>
          <a:p>
            <a:r>
              <a:rPr lang="en-ZA" dirty="0"/>
              <a:t>Enables everyone to create dashboards and interactive reports using low-code/no-code with tools that have pre-built formats.</a:t>
            </a:r>
          </a:p>
          <a:p>
            <a:r>
              <a:rPr lang="en-ZA" dirty="0"/>
              <a:t>Enables everyone to personalize data visualizations based on their unique needs.</a:t>
            </a:r>
          </a:p>
        </p:txBody>
      </p:sp>
      <p:sp>
        <p:nvSpPr>
          <p:cNvPr id="2" name="Rectangle 1">
            <a:extLst>
              <a:ext uri="{FF2B5EF4-FFF2-40B4-BE49-F238E27FC236}">
                <a16:creationId xmlns:a16="http://schemas.microsoft.com/office/drawing/2014/main" id="{2BD8AD9E-D8D2-4CB4-B833-3F7981BFC169}"/>
              </a:ext>
              <a:ext uri="{C183D7F6-B498-43B3-948B-1728B52AA6E4}">
                <adec:decorative xmlns:adec="http://schemas.microsoft.com/office/drawing/2017/decorative" val="1"/>
              </a:ext>
            </a:extLst>
          </p:cNvPr>
          <p:cNvSpPr/>
          <p:nvPr/>
        </p:nvSpPr>
        <p:spPr bwMode="auto">
          <a:xfrm>
            <a:off x="6672263" y="2670628"/>
            <a:ext cx="4931473" cy="3598409"/>
          </a:xfrm>
          <a:prstGeom prst="rect">
            <a:avLst/>
          </a:prstGeom>
          <a:solidFill>
            <a:schemeClr val="tx1">
              <a:alpha val="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3074" name="Picture 2">
            <a:extLst>
              <a:ext uri="{FF2B5EF4-FFF2-40B4-BE49-F238E27FC236}">
                <a16:creationId xmlns:a16="http://schemas.microsoft.com/office/drawing/2014/main" id="{B614D91C-6BC9-4280-A698-51D10A10C3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560" y="2869659"/>
            <a:ext cx="7671883" cy="3911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34334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White Template">
  <a:themeElements>
    <a:clrScheme name="TS_20_Purple on Black">
      <a:dk1>
        <a:srgbClr val="000000"/>
      </a:dk1>
      <a:lt1>
        <a:srgbClr val="FFFFFF"/>
      </a:lt1>
      <a:dk2>
        <a:srgbClr val="3B2E58"/>
      </a:dk2>
      <a:lt2>
        <a:srgbClr val="E6E6E6"/>
      </a:lt2>
      <a:accent1>
        <a:srgbClr val="D59DFF"/>
      </a:accent1>
      <a:accent2>
        <a:srgbClr val="8661C5"/>
      </a:accent2>
      <a:accent3>
        <a:srgbClr val="3B2E58"/>
      </a:accent3>
      <a:accent4>
        <a:srgbClr val="50E6FF"/>
      </a:accent4>
      <a:accent5>
        <a:srgbClr val="0078D4"/>
      </a:accent5>
      <a:accent6>
        <a:srgbClr val="D2D2D2"/>
      </a:accent6>
      <a:hlink>
        <a:srgbClr val="D59DFF"/>
      </a:hlink>
      <a:folHlink>
        <a:srgbClr val="D59D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2" id="{65644947-306F-418C-A9C6-59AFC9E9C240}" vid="{3CCAA0DE-F3BA-461C-AF16-22F5D5921BD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D9FAF4CD5AD2F4B99B5B2414089ABF7" ma:contentTypeVersion="16" ma:contentTypeDescription="Create a new document." ma:contentTypeScope="" ma:versionID="00ca04480469037cb3f35c8f0057c848">
  <xsd:schema xmlns:xsd="http://www.w3.org/2001/XMLSchema" xmlns:xs="http://www.w3.org/2001/XMLSchema" xmlns:p="http://schemas.microsoft.com/office/2006/metadata/properties" xmlns:ns1="http://schemas.microsoft.com/sharepoint/v3" xmlns:ns2="dcf5ddc1-fb1d-440f-849a-6450bddbaed7" xmlns:ns3="965de625-df5b-42e9-a277-2113da4f1195" targetNamespace="http://schemas.microsoft.com/office/2006/metadata/properties" ma:root="true" ma:fieldsID="ff6ea270271380672ba0d6cf4aa8bf70" ns1:_="" ns2:_="" ns3:_="">
    <xsd:import namespace="http://schemas.microsoft.com/sharepoint/v3"/>
    <xsd:import namespace="dcf5ddc1-fb1d-440f-849a-6450bddbaed7"/>
    <xsd:import namespace="965de625-df5b-42e9-a277-2113da4f119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3:MediaServiceAutoKeyPoints" minOccurs="0"/>
                <xsd:element ref="ns3: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5ddc1-fb1d-440f-849a-6450bddbaed7"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65de625-df5b-42e9-a277-2113da4f119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965de625-df5b-42e9-a277-2113da4f119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BE5A889-98A3-4450-B2EF-A817DF905B9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cf5ddc1-fb1d-440f-849a-6450bddbaed7"/>
    <ds:schemaRef ds:uri="965de625-df5b-42e9-a277-2113da4f11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dcf5ddc1-fb1d-440f-849a-6450bddbaed7"/>
    <ds:schemaRef ds:uri="http://purl.org/dc/elements/1.1/"/>
    <ds:schemaRef ds:uri="http://schemas.microsoft.com/office/2006/metadata/properties"/>
    <ds:schemaRef ds:uri="965de625-df5b-42e9-a277-2113da4f1195"/>
    <ds:schemaRef ds:uri="http://schemas.microsoft.com/sharepoint/v3"/>
    <ds:schemaRef ds:uri="http://schemas.microsoft.com/office/infopath/2007/PartnerControls"/>
    <ds:schemaRef ds:uri="http://schemas.openxmlformats.org/package/2006/metadata/core-properties"/>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Purple_with_black_background_Microsoft_template</Template>
  <TotalTime>2626</TotalTime>
  <Words>1500</Words>
  <Application>Microsoft Office PowerPoint</Application>
  <PresentationFormat>Widescreen</PresentationFormat>
  <Paragraphs>164</Paragraphs>
  <Slides>16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Consolas</vt:lpstr>
      <vt:lpstr>Segoe UI</vt:lpstr>
      <vt:lpstr>Segoe UI Light</vt:lpstr>
      <vt:lpstr>Segoe UI Semibold</vt:lpstr>
      <vt:lpstr>Times New Roman</vt:lpstr>
      <vt:lpstr>Wingdings</vt:lpstr>
      <vt:lpstr>White Template</vt:lpstr>
      <vt:lpstr>Microsoft Power Platform</vt:lpstr>
      <vt:lpstr>Agenda</vt:lpstr>
      <vt:lpstr>Microsoft Power Platform The low-code platform that spans Office 365, Azure, Dynamics 365, and standalone applications</vt:lpstr>
      <vt:lpstr>What is PowerApps?</vt:lpstr>
      <vt:lpstr>What is PowerApps? Empower everyone to create apps</vt:lpstr>
      <vt:lpstr>What is Power Automate?</vt:lpstr>
      <vt:lpstr>What is Power Automate? Automate processes across Power Platform</vt:lpstr>
      <vt:lpstr>What is Power BI?</vt:lpstr>
      <vt:lpstr>What is Power BI? AI Infused experiences with the familiarity of Office</vt:lpstr>
      <vt:lpstr>What is Power Virtual Agents?</vt:lpstr>
      <vt:lpstr>What is Power Virtual Agents? AI Infused experiences with the familiarity of Office</vt:lpstr>
      <vt:lpstr>Resources </vt:lpstr>
      <vt:lpstr>Microsoft Learn Student Ambassadors</vt:lpstr>
      <vt:lpstr>Ambassador League experience</vt:lpstr>
      <vt:lpstr>Participating in Leagues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Game of Learners Power Platform: Power Automate</dc:title>
  <dc:subject>&lt;Event name&gt;</dc:subject>
  <dc:creator>Someleze</dc:creator>
  <cp:keywords/>
  <dc:description/>
  <cp:lastModifiedBy>Someleze Diko</cp:lastModifiedBy>
  <cp:revision>46</cp:revision>
  <dcterms:created xsi:type="dcterms:W3CDTF">2022-03-02T21:23:41Z</dcterms:created>
  <dcterms:modified xsi:type="dcterms:W3CDTF">2022-03-22T14:53:36Z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0x010100BD9FAF4CD5AD2F4B99B5B2414089ABF7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ies>
</file>